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6" r:id="rId2"/>
    <p:sldId id="262" r:id="rId3"/>
    <p:sldId id="263" r:id="rId4"/>
    <p:sldId id="26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D9D9"/>
    <a:srgbClr val="DAE3F3"/>
    <a:srgbClr val="081E3F"/>
    <a:srgbClr val="FFFFCC"/>
    <a:srgbClr val="FFFFFF"/>
    <a:srgbClr val="FFE5E5"/>
    <a:srgbClr val="9DC3E6"/>
    <a:srgbClr val="3F82E5"/>
    <a:srgbClr val="82A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93920" autoAdjust="0"/>
  </p:normalViewPr>
  <p:slideViewPr>
    <p:cSldViewPr snapToGrid="0">
      <p:cViewPr varScale="1">
        <p:scale>
          <a:sx n="75" d="100"/>
          <a:sy n="75" d="100"/>
        </p:scale>
        <p:origin x="518"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3D76F-D922-4AE8-B207-A18FA1B60B8E}" type="datetimeFigureOut">
              <a:rPr lang="en-US" smtClean="0"/>
              <a:t>3/5/2021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F22805-DC44-4A9D-8CAB-600662122F2C}" type="slidenum">
              <a:rPr lang="en-US" smtClean="0"/>
              <a:t>‹#›</a:t>
            </a:fld>
            <a:endParaRPr lang="en-US"/>
          </a:p>
        </p:txBody>
      </p:sp>
    </p:spTree>
    <p:extLst>
      <p:ext uri="{BB962C8B-B14F-4D97-AF65-F5344CB8AC3E}">
        <p14:creationId xmlns:p14="http://schemas.microsoft.com/office/powerpoint/2010/main" val="284959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a:t>Heart valves help us maintain proper direction of blood flow. However, valves are subject to diseases such as congenital valve defects, valve calcification, and valve degeneration, resulting in stenosis, regurgitation, and reduced cardiac output.</a:t>
            </a:r>
          </a:p>
        </p:txBody>
      </p:sp>
      <p:sp>
        <p:nvSpPr>
          <p:cNvPr id="4" name="Slide Number Placeholder 3"/>
          <p:cNvSpPr>
            <a:spLocks noGrp="1"/>
          </p:cNvSpPr>
          <p:nvPr>
            <p:ph type="sldNum" sz="quarter" idx="5"/>
          </p:nvPr>
        </p:nvSpPr>
        <p:spPr/>
        <p:txBody>
          <a:bodyPr/>
          <a:lstStyle/>
          <a:p>
            <a:fld id="{F6F22805-DC44-4A9D-8CAB-600662122F2C}" type="slidenum">
              <a:rPr lang="en-US" smtClean="0"/>
              <a:t>1</a:t>
            </a:fld>
            <a:endParaRPr lang="en-US"/>
          </a:p>
        </p:txBody>
      </p:sp>
    </p:spTree>
    <p:extLst>
      <p:ext uri="{BB962C8B-B14F-4D97-AF65-F5344CB8AC3E}">
        <p14:creationId xmlns:p14="http://schemas.microsoft.com/office/powerpoint/2010/main" val="602486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lang="en-US" altLang="zh-TW" dirty="0"/>
              <a:t>Due to limited treatment options available, research is developing heart valves with regenerative capacities. Porcine Small Intestinal Submucosa, or PSIS, is an available option that is clinically used for cardiovascular applications. </a:t>
            </a:r>
            <a:r>
              <a:rPr lang="en-US" altLang="zh-TW" dirty="0" err="1"/>
              <a:t>Cormatrix</a:t>
            </a:r>
            <a:r>
              <a:rPr lang="en-US" altLang="zh-TW" dirty="0"/>
              <a:t> Cardiovascular has developed cylindrical, </a:t>
            </a:r>
            <a:r>
              <a:rPr lang="en-US" altLang="zh-TW" dirty="0" err="1"/>
              <a:t>stentless</a:t>
            </a:r>
            <a:r>
              <a:rPr lang="en-US" altLang="zh-TW" dirty="0"/>
              <a:t>, and seamless PSIS valves in various sizes that are currently undergoing FDA trials, and they can be used as an alternative valve replacement option.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lang="en-US" altLang="zh-TW" dirty="0"/>
              <a:t>We tested the hydrodynamic performances of the cylindrical PSIS valves under both tricuspid and mitral conditions at N=4 for each condition. Assessment criteria include regurgitation percentage, transvalvular pressure, volumetric flow, and effective orifice area. The cylindrical PSIS valve functions were then compared to clinically available bi-leaflet mechanical valve and bioprosthetic valves of a similar diameter.</a:t>
            </a:r>
            <a:endParaRPr lang="zh-TW" altLang="en-US" dirty="0"/>
          </a:p>
          <a:p>
            <a:pPr marL="0" indent="0">
              <a:spcBef>
                <a:spcPts val="0"/>
              </a:spcBef>
              <a:buClr>
                <a:srgbClr val="000000"/>
              </a:buClr>
              <a:buNone/>
            </a:pPr>
            <a:endParaRPr lang="en-US" altLang="zh-TW" sz="1200" dirty="0">
              <a:solidFill>
                <a:srgbClr val="000000"/>
              </a:solidFill>
            </a:endParaRPr>
          </a:p>
        </p:txBody>
      </p:sp>
      <p:sp>
        <p:nvSpPr>
          <p:cNvPr id="4" name="Slide Number Placeholder 3"/>
          <p:cNvSpPr>
            <a:spLocks noGrp="1"/>
          </p:cNvSpPr>
          <p:nvPr>
            <p:ph type="sldNum" sz="quarter" idx="5"/>
          </p:nvPr>
        </p:nvSpPr>
        <p:spPr/>
        <p:txBody>
          <a:bodyPr/>
          <a:lstStyle/>
          <a:p>
            <a:fld id="{F6F22805-DC44-4A9D-8CAB-600662122F2C}" type="slidenum">
              <a:rPr lang="en-US" smtClean="0"/>
              <a:t>2</a:t>
            </a:fld>
            <a:endParaRPr lang="en-US"/>
          </a:p>
        </p:txBody>
      </p:sp>
    </p:spTree>
    <p:extLst>
      <p:ext uri="{BB962C8B-B14F-4D97-AF65-F5344CB8AC3E}">
        <p14:creationId xmlns:p14="http://schemas.microsoft.com/office/powerpoint/2010/main" val="2239255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Using the clinically available mechanical and bioprosthetic valves as controls for comparison, the PSIS valves show a relatively similar performance in both the tricuspid and mitral positions.  However, there is an overall slightly higher leakage under the mitral conditions, and this may be mainly due to a higher pressure in the mitral compared to the tricuspid environment.  Though, based on literature values that define normal and poor valve function, the PSIS valves are normal and not stenotic under tricuspid or mitral conditions. </a:t>
            </a:r>
            <a:endParaRPr lang="zh-TW"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a:p>
            <a:endParaRPr lang="zh-TW" altLang="en-US" dirty="0"/>
          </a:p>
        </p:txBody>
      </p:sp>
      <p:sp>
        <p:nvSpPr>
          <p:cNvPr id="4" name="Slide Number Placeholder 3"/>
          <p:cNvSpPr>
            <a:spLocks noGrp="1"/>
          </p:cNvSpPr>
          <p:nvPr>
            <p:ph type="sldNum" sz="quarter" idx="5"/>
          </p:nvPr>
        </p:nvSpPr>
        <p:spPr/>
        <p:txBody>
          <a:bodyPr/>
          <a:lstStyle/>
          <a:p>
            <a:fld id="{F6F22805-DC44-4A9D-8CAB-600662122F2C}" type="slidenum">
              <a:rPr lang="en-US" smtClean="0"/>
              <a:t>3</a:t>
            </a:fld>
            <a:endParaRPr lang="en-US"/>
          </a:p>
        </p:txBody>
      </p:sp>
    </p:spTree>
    <p:extLst>
      <p:ext uri="{BB962C8B-B14F-4D97-AF65-F5344CB8AC3E}">
        <p14:creationId xmlns:p14="http://schemas.microsoft.com/office/powerpoint/2010/main" val="319227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The goal of this study is to compare the mitral and tricuspid performances of PSIS valves based on the parameters. Our results show clinically acceptable hydrodynamic performance of cylindrical PSIS valves with comparable ΔP, Q</a:t>
            </a:r>
            <a:r>
              <a:rPr lang="en-US" altLang="zh-TW" baseline="-25000" dirty="0"/>
              <a:t>RMS</a:t>
            </a:r>
            <a:r>
              <a:rPr lang="en-US" altLang="zh-TW" dirty="0"/>
              <a:t>, and EOA to clinically available mechanical and bioprosthetic valves. The cylindrical PSIS valve from </a:t>
            </a:r>
            <a:r>
              <a:rPr lang="en-US" altLang="zh-TW" dirty="0" err="1"/>
              <a:t>CorMatrix</a:t>
            </a:r>
            <a:r>
              <a:rPr lang="en-US" altLang="zh-TW" dirty="0"/>
              <a:t> shows a greater EOA and smaller pressure drop, but a larger regurgitation percentage in the mitral compared to tricuspid conditions.  Hence transitioning the PSIS valve from its current tricuspid applications to the mitral side appears feasible, with a minor concern in regurgitation, though not clinically remarkable. The overall performance of PSIS and mechanical valves are similar in both mitral and tricuspid positions, while the bioprosthetic valve showed a better performance in the tricuspid position.</a:t>
            </a:r>
          </a:p>
          <a:p>
            <a:endParaRPr lang="zh-TW" altLang="en-US" dirty="0"/>
          </a:p>
        </p:txBody>
      </p:sp>
      <p:sp>
        <p:nvSpPr>
          <p:cNvPr id="4" name="Slide Number Placeholder 3"/>
          <p:cNvSpPr>
            <a:spLocks noGrp="1"/>
          </p:cNvSpPr>
          <p:nvPr>
            <p:ph type="sldNum" sz="quarter" idx="5"/>
          </p:nvPr>
        </p:nvSpPr>
        <p:spPr/>
        <p:txBody>
          <a:bodyPr/>
          <a:lstStyle/>
          <a:p>
            <a:fld id="{F6F22805-DC44-4A9D-8CAB-600662122F2C}" type="slidenum">
              <a:rPr lang="en-US" smtClean="0"/>
              <a:t>4</a:t>
            </a:fld>
            <a:endParaRPr lang="en-US"/>
          </a:p>
        </p:txBody>
      </p:sp>
    </p:spTree>
    <p:extLst>
      <p:ext uri="{BB962C8B-B14F-4D97-AF65-F5344CB8AC3E}">
        <p14:creationId xmlns:p14="http://schemas.microsoft.com/office/powerpoint/2010/main" val="111962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AA18A2-BE42-4143-BEB7-E479F8C7564A}" type="datetimeFigureOut">
              <a:rPr lang="en-US" smtClean="0"/>
              <a:t>3/5/2021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1241429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AA18A2-BE42-4143-BEB7-E479F8C7564A}" type="datetimeFigureOut">
              <a:rPr lang="en-US" smtClean="0"/>
              <a:t>3/5/2021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665220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AA18A2-BE42-4143-BEB7-E479F8C7564A}" type="datetimeFigureOut">
              <a:rPr lang="en-US" smtClean="0"/>
              <a:t>3/5/2021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606911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AA18A2-BE42-4143-BEB7-E479F8C7564A}" type="datetimeFigureOut">
              <a:rPr lang="en-US" smtClean="0"/>
              <a:t>3/5/2021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63128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AA18A2-BE42-4143-BEB7-E479F8C7564A}" type="datetimeFigureOut">
              <a:rPr lang="en-US" smtClean="0"/>
              <a:t>3/5/2021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68439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AA18A2-BE42-4143-BEB7-E479F8C7564A}" type="datetimeFigureOut">
              <a:rPr lang="en-US" smtClean="0"/>
              <a:t>3/5/2021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596104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A18A2-BE42-4143-BEB7-E479F8C7564A}" type="datetimeFigureOut">
              <a:rPr lang="en-US" smtClean="0"/>
              <a:t>3/5/2021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50243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AA18A2-BE42-4143-BEB7-E479F8C7564A}" type="datetimeFigureOut">
              <a:rPr lang="en-US" smtClean="0"/>
              <a:t>3/5/2021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98157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AA18A2-BE42-4143-BEB7-E479F8C7564A}" type="datetimeFigureOut">
              <a:rPr lang="en-US" smtClean="0"/>
              <a:t>3/5/2021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565673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AA18A2-BE42-4143-BEB7-E479F8C7564A}" type="datetimeFigureOut">
              <a:rPr lang="en-US" smtClean="0"/>
              <a:t>3/5/2021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331495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AA18A2-BE42-4143-BEB7-E479F8C7564A}" type="datetimeFigureOut">
              <a:rPr lang="en-US" smtClean="0"/>
              <a:t>3/5/2021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BE852-3E87-477F-96CA-7517C3EFB2BA}" type="slidenum">
              <a:rPr lang="en-US" smtClean="0"/>
              <a:t>‹#›</a:t>
            </a:fld>
            <a:endParaRPr lang="en-US"/>
          </a:p>
        </p:txBody>
      </p:sp>
    </p:spTree>
    <p:extLst>
      <p:ext uri="{BB962C8B-B14F-4D97-AF65-F5344CB8AC3E}">
        <p14:creationId xmlns:p14="http://schemas.microsoft.com/office/powerpoint/2010/main" val="154370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A18A2-BE42-4143-BEB7-E479F8C7564A}" type="datetimeFigureOut">
              <a:rPr lang="en-US" smtClean="0"/>
              <a:t>3/5/2021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5BE852-3E87-477F-96CA-7517C3EFB2BA}" type="slidenum">
              <a:rPr lang="en-US" smtClean="0"/>
              <a:t>‹#›</a:t>
            </a:fld>
            <a:endParaRPr lang="en-US"/>
          </a:p>
        </p:txBody>
      </p:sp>
    </p:spTree>
    <p:extLst>
      <p:ext uri="{BB962C8B-B14F-4D97-AF65-F5344CB8AC3E}">
        <p14:creationId xmlns:p14="http://schemas.microsoft.com/office/powerpoint/2010/main" val="2051827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gif"/><Relationship Id="rId11" Type="http://schemas.openxmlformats.org/officeDocument/2006/relationships/image" Target="../media/image13.png"/><Relationship Id="rId5" Type="http://schemas.openxmlformats.org/officeDocument/2006/relationships/image" Target="../media/image7.gif"/><Relationship Id="rId10" Type="http://schemas.openxmlformats.org/officeDocument/2006/relationships/image" Target="../media/image12.png"/><Relationship Id="rId4" Type="http://schemas.openxmlformats.org/officeDocument/2006/relationships/image" Target="../media/image6.emf"/><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3000" b="-3000"/>
          </a:stretch>
        </a:blipFill>
        <a:effectLst/>
      </p:bgPr>
    </p:bg>
    <p:spTree>
      <p:nvGrpSpPr>
        <p:cNvPr id="1" name=""/>
        <p:cNvGrpSpPr/>
        <p:nvPr/>
      </p:nvGrpSpPr>
      <p:grpSpPr>
        <a:xfrm>
          <a:off x="0" y="0"/>
          <a:ext cx="0" cy="0"/>
          <a:chOff x="0" y="0"/>
          <a:chExt cx="0" cy="0"/>
        </a:xfrm>
      </p:grpSpPr>
      <p:sp>
        <p:nvSpPr>
          <p:cNvPr id="168" name="Rectangle: Rounded Corners 167">
            <a:extLst>
              <a:ext uri="{FF2B5EF4-FFF2-40B4-BE49-F238E27FC236}">
                <a16:creationId xmlns:a16="http://schemas.microsoft.com/office/drawing/2014/main" id="{1B716C77-BA30-4F95-BBBB-1617F97B336F}"/>
              </a:ext>
            </a:extLst>
          </p:cNvPr>
          <p:cNvSpPr/>
          <p:nvPr/>
        </p:nvSpPr>
        <p:spPr>
          <a:xfrm>
            <a:off x="3138316" y="3026973"/>
            <a:ext cx="9053684" cy="3831027"/>
          </a:xfrm>
          <a:prstGeom prst="roundRect">
            <a:avLst>
              <a:gd name="adj" fmla="val 3028"/>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1" name="Rectangle: Rounded Corners 170">
            <a:extLst>
              <a:ext uri="{FF2B5EF4-FFF2-40B4-BE49-F238E27FC236}">
                <a16:creationId xmlns:a16="http://schemas.microsoft.com/office/drawing/2014/main" id="{15E92293-57E6-4170-9DC3-E42FF1A1D8DA}"/>
              </a:ext>
            </a:extLst>
          </p:cNvPr>
          <p:cNvSpPr/>
          <p:nvPr/>
        </p:nvSpPr>
        <p:spPr>
          <a:xfrm>
            <a:off x="9729295" y="2928487"/>
            <a:ext cx="2460118" cy="442172"/>
          </a:xfrm>
          <a:prstGeom prst="roundRect">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Conclusion</a:t>
            </a:r>
            <a:endParaRPr lang="zh-TW" altLang="en-US" sz="3200" b="1" dirty="0">
              <a:effectLst>
                <a:outerShdw blurRad="38100" dist="38100" dir="2700000" algn="tl">
                  <a:srgbClr val="000000">
                    <a:alpha val="43137"/>
                  </a:srgbClr>
                </a:outerShdw>
              </a:effectLst>
            </a:endParaRPr>
          </a:p>
        </p:txBody>
      </p:sp>
      <p:sp>
        <p:nvSpPr>
          <p:cNvPr id="170" name="Rectangle: Rounded Corners 169">
            <a:extLst>
              <a:ext uri="{FF2B5EF4-FFF2-40B4-BE49-F238E27FC236}">
                <a16:creationId xmlns:a16="http://schemas.microsoft.com/office/drawing/2014/main" id="{70CAD381-2627-4E36-8FFD-9A9244DC3C64}"/>
              </a:ext>
            </a:extLst>
          </p:cNvPr>
          <p:cNvSpPr/>
          <p:nvPr/>
        </p:nvSpPr>
        <p:spPr>
          <a:xfrm>
            <a:off x="9603245" y="2734787"/>
            <a:ext cx="2460118" cy="442172"/>
          </a:xfrm>
          <a:prstGeom prst="roundRect">
            <a:avLst/>
          </a:prstGeom>
          <a:solidFill>
            <a:srgbClr val="3F82E5"/>
          </a:solidFill>
          <a:ln>
            <a:solidFill>
              <a:srgbClr val="3F82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Results</a:t>
            </a:r>
            <a:endParaRPr lang="zh-TW" altLang="en-US" sz="3200" b="1" dirty="0">
              <a:effectLst>
                <a:outerShdw blurRad="38100" dist="38100" dir="2700000" algn="tl">
                  <a:srgbClr val="000000">
                    <a:alpha val="43137"/>
                  </a:srgbClr>
                </a:outerShdw>
              </a:effectLst>
            </a:endParaRPr>
          </a:p>
        </p:txBody>
      </p:sp>
      <p:sp>
        <p:nvSpPr>
          <p:cNvPr id="167" name="Rectangle: Rounded Corners 166">
            <a:extLst>
              <a:ext uri="{FF2B5EF4-FFF2-40B4-BE49-F238E27FC236}">
                <a16:creationId xmlns:a16="http://schemas.microsoft.com/office/drawing/2014/main" id="{69FFC0B4-FD78-4321-9CF5-3ADC2B3A8C32}"/>
              </a:ext>
            </a:extLst>
          </p:cNvPr>
          <p:cNvSpPr/>
          <p:nvPr/>
        </p:nvSpPr>
        <p:spPr>
          <a:xfrm>
            <a:off x="3010695" y="2911264"/>
            <a:ext cx="9053684" cy="3831027"/>
          </a:xfrm>
          <a:prstGeom prst="roundRect">
            <a:avLst>
              <a:gd name="adj" fmla="val 3028"/>
            </a:avLst>
          </a:prstGeom>
          <a:solidFill>
            <a:srgbClr val="3F82E5"/>
          </a:solidFill>
          <a:ln>
            <a:solidFill>
              <a:srgbClr val="3F82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9" name="Rectangle: Rounded Corners 168">
            <a:extLst>
              <a:ext uri="{FF2B5EF4-FFF2-40B4-BE49-F238E27FC236}">
                <a16:creationId xmlns:a16="http://schemas.microsoft.com/office/drawing/2014/main" id="{7E3F5C30-0BCC-4ED1-AF1A-53EBB1B7B477}"/>
              </a:ext>
            </a:extLst>
          </p:cNvPr>
          <p:cNvSpPr/>
          <p:nvPr/>
        </p:nvSpPr>
        <p:spPr>
          <a:xfrm>
            <a:off x="9462573" y="2529133"/>
            <a:ext cx="2460118" cy="442172"/>
          </a:xfrm>
          <a:prstGeom prst="roundRect">
            <a:avLst/>
          </a:prstGeom>
          <a:solidFill>
            <a:srgbClr val="82AEEE"/>
          </a:solidFill>
          <a:ln>
            <a:solidFill>
              <a:srgbClr val="82AE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Methods</a:t>
            </a:r>
            <a:endParaRPr lang="zh-TW" altLang="en-US" sz="3200" b="1" dirty="0">
              <a:effectLst>
                <a:outerShdw blurRad="38100" dist="38100" dir="2700000" algn="tl">
                  <a:srgbClr val="000000">
                    <a:alpha val="43137"/>
                  </a:srgbClr>
                </a:outerShdw>
              </a:effectLst>
            </a:endParaRPr>
          </a:p>
        </p:txBody>
      </p:sp>
      <p:sp>
        <p:nvSpPr>
          <p:cNvPr id="166" name="Rectangle: Rounded Corners 165">
            <a:extLst>
              <a:ext uri="{FF2B5EF4-FFF2-40B4-BE49-F238E27FC236}">
                <a16:creationId xmlns:a16="http://schemas.microsoft.com/office/drawing/2014/main" id="{86376582-1C90-49C5-8EAE-135C6288B4D7}"/>
              </a:ext>
            </a:extLst>
          </p:cNvPr>
          <p:cNvSpPr/>
          <p:nvPr/>
        </p:nvSpPr>
        <p:spPr>
          <a:xfrm>
            <a:off x="2870023" y="2784943"/>
            <a:ext cx="9053684" cy="3831027"/>
          </a:xfrm>
          <a:prstGeom prst="roundRect">
            <a:avLst>
              <a:gd name="adj" fmla="val 3028"/>
            </a:avLst>
          </a:prstGeom>
          <a:solidFill>
            <a:srgbClr val="82AEEE"/>
          </a:solidFill>
          <a:ln>
            <a:solidFill>
              <a:srgbClr val="82AE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5" name="Rectangle: Rounded Corners 164">
            <a:extLst>
              <a:ext uri="{FF2B5EF4-FFF2-40B4-BE49-F238E27FC236}">
                <a16:creationId xmlns:a16="http://schemas.microsoft.com/office/drawing/2014/main" id="{C83C57FD-2EF8-4A75-9E5A-EE8BD57F9FE4}"/>
              </a:ext>
            </a:extLst>
          </p:cNvPr>
          <p:cNvSpPr/>
          <p:nvPr/>
        </p:nvSpPr>
        <p:spPr>
          <a:xfrm>
            <a:off x="2740499" y="2633750"/>
            <a:ext cx="9053684" cy="3831027"/>
          </a:xfrm>
          <a:prstGeom prst="roundRect">
            <a:avLst>
              <a:gd name="adj" fmla="val 3028"/>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384" y="114707"/>
            <a:ext cx="2442188" cy="705342"/>
          </a:xfrm>
          <a:prstGeom prst="rect">
            <a:avLst/>
          </a:prstGeom>
        </p:spPr>
      </p:pic>
      <p:sp>
        <p:nvSpPr>
          <p:cNvPr id="7" name="object 21"/>
          <p:cNvSpPr/>
          <p:nvPr/>
        </p:nvSpPr>
        <p:spPr>
          <a:xfrm>
            <a:off x="3111587" y="114707"/>
            <a:ext cx="7770626" cy="705342"/>
          </a:xfrm>
          <a:custGeom>
            <a:avLst/>
            <a:gdLst/>
            <a:ahLst/>
            <a:cxnLst/>
            <a:rect l="l" t="t" r="r" b="b"/>
            <a:pathLst>
              <a:path w="5029200" h="360679">
                <a:moveTo>
                  <a:pt x="0" y="360286"/>
                </a:moveTo>
                <a:lnTo>
                  <a:pt x="5029200" y="360286"/>
                </a:lnTo>
                <a:lnTo>
                  <a:pt x="5029200" y="0"/>
                </a:lnTo>
                <a:lnTo>
                  <a:pt x="0" y="0"/>
                </a:lnTo>
                <a:lnTo>
                  <a:pt x="0" y="360286"/>
                </a:lnTo>
                <a:close/>
              </a:path>
            </a:pathLst>
          </a:custGeom>
          <a:solidFill>
            <a:srgbClr val="081E3F"/>
          </a:solidFill>
        </p:spPr>
        <p:txBody>
          <a:bodyPr wrap="square" lIns="0" tIns="0" rIns="0" bIns="0" rtlCol="0"/>
          <a:lstStyle/>
          <a:p>
            <a:pPr algn="ctr"/>
            <a:endParaRPr lang="en-US" sz="2000" b="1" dirty="0">
              <a:solidFill>
                <a:schemeClr val="bg1"/>
              </a:solidFill>
            </a:endParaRPr>
          </a:p>
          <a:p>
            <a:pPr algn="ctr"/>
            <a:r>
              <a:rPr lang="en-US" sz="2000" b="1" dirty="0">
                <a:solidFill>
                  <a:schemeClr val="bg1"/>
                </a:solidFill>
              </a:rPr>
              <a:t>Annual Graduate Research Day         </a:t>
            </a:r>
          </a:p>
          <a:p>
            <a:pPr algn="ctr"/>
            <a:r>
              <a:rPr lang="en-US" sz="2000" b="1" dirty="0">
                <a:solidFill>
                  <a:schemeClr val="bg1"/>
                </a:solidFill>
              </a:rPr>
              <a:t> </a:t>
            </a:r>
            <a:endParaRPr sz="2000" b="1" dirty="0">
              <a:solidFill>
                <a:schemeClr val="bg1"/>
              </a:solidFill>
            </a:endParaRPr>
          </a:p>
        </p:txBody>
      </p:sp>
      <p:sp>
        <p:nvSpPr>
          <p:cNvPr id="9" name="Rectangle 8"/>
          <p:cNvSpPr/>
          <p:nvPr/>
        </p:nvSpPr>
        <p:spPr>
          <a:xfrm>
            <a:off x="4282019" y="371041"/>
            <a:ext cx="670376" cy="400110"/>
          </a:xfrm>
          <a:prstGeom prst="rect">
            <a:avLst/>
          </a:prstGeom>
        </p:spPr>
        <p:txBody>
          <a:bodyPr wrap="none">
            <a:spAutoFit/>
          </a:bodyPr>
          <a:lstStyle/>
          <a:p>
            <a:r>
              <a:rPr lang="en-US" sz="2000" b="1" dirty="0">
                <a:solidFill>
                  <a:schemeClr val="bg1"/>
                </a:solidFill>
              </a:rPr>
              <a:t>10th</a:t>
            </a:r>
          </a:p>
        </p:txBody>
      </p:sp>
      <p:sp>
        <p:nvSpPr>
          <p:cNvPr id="6" name="object 21"/>
          <p:cNvSpPr/>
          <p:nvPr/>
        </p:nvSpPr>
        <p:spPr>
          <a:xfrm>
            <a:off x="0" y="956891"/>
            <a:ext cx="12191999" cy="1540017"/>
          </a:xfrm>
          <a:custGeom>
            <a:avLst/>
            <a:gdLst/>
            <a:ahLst/>
            <a:cxnLst/>
            <a:rect l="l" t="t" r="r" b="b"/>
            <a:pathLst>
              <a:path w="5029200" h="360679">
                <a:moveTo>
                  <a:pt x="0" y="360286"/>
                </a:moveTo>
                <a:lnTo>
                  <a:pt x="5029200" y="360286"/>
                </a:lnTo>
                <a:lnTo>
                  <a:pt x="5029200" y="0"/>
                </a:lnTo>
                <a:lnTo>
                  <a:pt x="0" y="0"/>
                </a:lnTo>
                <a:lnTo>
                  <a:pt x="0" y="360286"/>
                </a:lnTo>
                <a:close/>
              </a:path>
            </a:pathLst>
          </a:custGeom>
          <a:solidFill>
            <a:srgbClr val="081E3F"/>
          </a:solidFill>
        </p:spPr>
        <p:txBody>
          <a:bodyPr wrap="square" lIns="0" tIns="0" rIns="0" bIns="0" rtlCol="0" anchor="ctr"/>
          <a:lstStyle/>
          <a:p>
            <a:pPr algn="ctr"/>
            <a:r>
              <a:rPr lang="en-US" sz="4000" b="1" dirty="0">
                <a:solidFill>
                  <a:schemeClr val="accent4">
                    <a:lumMod val="60000"/>
                    <a:lumOff val="40000"/>
                  </a:schemeClr>
                </a:solidFill>
              </a:rPr>
              <a:t>Tricuspid vs. Mitral Performance of Cylindrical Porcine Small Intestinal Submucosa Valves</a:t>
            </a:r>
            <a:endParaRPr sz="1808" dirty="0"/>
          </a:p>
        </p:txBody>
      </p:sp>
      <p:grpSp>
        <p:nvGrpSpPr>
          <p:cNvPr id="149" name="Group 148">
            <a:extLst>
              <a:ext uri="{FF2B5EF4-FFF2-40B4-BE49-F238E27FC236}">
                <a16:creationId xmlns:a16="http://schemas.microsoft.com/office/drawing/2014/main" id="{FFC1717F-F423-442F-B602-BD6353611CD7}"/>
              </a:ext>
            </a:extLst>
          </p:cNvPr>
          <p:cNvGrpSpPr/>
          <p:nvPr/>
        </p:nvGrpSpPr>
        <p:grpSpPr>
          <a:xfrm>
            <a:off x="6052856" y="2604884"/>
            <a:ext cx="3079455" cy="3959436"/>
            <a:chOff x="1922831" y="827812"/>
            <a:chExt cx="3079455" cy="3959436"/>
          </a:xfrm>
        </p:grpSpPr>
        <p:pic>
          <p:nvPicPr>
            <p:cNvPr id="150" name="Google Shape;82;p15">
              <a:extLst>
                <a:ext uri="{FF2B5EF4-FFF2-40B4-BE49-F238E27FC236}">
                  <a16:creationId xmlns:a16="http://schemas.microsoft.com/office/drawing/2014/main" id="{F86F9536-9EF6-4A49-8DD2-B51002309BCE}"/>
                </a:ext>
              </a:extLst>
            </p:cNvPr>
            <p:cNvPicPr preferRelativeResize="0"/>
            <p:nvPr/>
          </p:nvPicPr>
          <p:blipFill rotWithShape="1">
            <a:blip r:embed="rId5">
              <a:clrChange>
                <a:clrFrom>
                  <a:srgbClr val="FFFFFF"/>
                </a:clrFrom>
                <a:clrTo>
                  <a:srgbClr val="FFFFFF">
                    <a:alpha val="0"/>
                  </a:srgbClr>
                </a:clrTo>
              </a:clrChange>
              <a:alphaModFix/>
            </a:blip>
            <a:srcRect l="39378" t="11774" r="39887" b="58111"/>
            <a:stretch/>
          </p:blipFill>
          <p:spPr>
            <a:xfrm>
              <a:off x="1922831" y="827812"/>
              <a:ext cx="1656111" cy="1858712"/>
            </a:xfrm>
            <a:prstGeom prst="rect">
              <a:avLst/>
            </a:prstGeom>
            <a:noFill/>
            <a:ln>
              <a:noFill/>
            </a:ln>
          </p:spPr>
        </p:pic>
        <p:sp>
          <p:nvSpPr>
            <p:cNvPr id="151" name="Google Shape;83;p15">
              <a:extLst>
                <a:ext uri="{FF2B5EF4-FFF2-40B4-BE49-F238E27FC236}">
                  <a16:creationId xmlns:a16="http://schemas.microsoft.com/office/drawing/2014/main" id="{811E54D1-2147-4A04-AF6B-BFBF8B820059}"/>
                </a:ext>
              </a:extLst>
            </p:cNvPr>
            <p:cNvSpPr txBox="1"/>
            <p:nvPr/>
          </p:nvSpPr>
          <p:spPr>
            <a:xfrm>
              <a:off x="2706182" y="2485812"/>
              <a:ext cx="1510566" cy="4723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dirty="0">
                  <a:solidFill>
                    <a:schemeClr val="dk1"/>
                  </a:solidFill>
                  <a:latin typeface="Times New Roman"/>
                  <a:ea typeface="Times New Roman"/>
                  <a:cs typeface="Times New Roman"/>
                  <a:sym typeface="Times New Roman"/>
                </a:rPr>
                <a:t>Healthy Valve</a:t>
              </a:r>
              <a:endParaRPr sz="1800" dirty="0">
                <a:latin typeface="Times New Roman"/>
                <a:ea typeface="Times New Roman"/>
                <a:cs typeface="Times New Roman"/>
                <a:sym typeface="Times New Roman"/>
              </a:endParaRPr>
            </a:p>
          </p:txBody>
        </p:sp>
        <p:pic>
          <p:nvPicPr>
            <p:cNvPr id="152" name="Google Shape;85;p15">
              <a:extLst>
                <a:ext uri="{FF2B5EF4-FFF2-40B4-BE49-F238E27FC236}">
                  <a16:creationId xmlns:a16="http://schemas.microsoft.com/office/drawing/2014/main" id="{E34F217B-0CFF-4991-A7E4-95C10ED78114}"/>
                </a:ext>
              </a:extLst>
            </p:cNvPr>
            <p:cNvPicPr preferRelativeResize="0"/>
            <p:nvPr/>
          </p:nvPicPr>
          <p:blipFill rotWithShape="1">
            <a:blip r:embed="rId5">
              <a:clrChange>
                <a:clrFrom>
                  <a:srgbClr val="FFFFFF"/>
                </a:clrFrom>
                <a:clrTo>
                  <a:srgbClr val="FFFFFF">
                    <a:alpha val="0"/>
                  </a:srgbClr>
                </a:clrTo>
              </a:clrChange>
              <a:alphaModFix/>
            </a:blip>
            <a:srcRect l="41200" t="61529" r="39887" b="14130"/>
            <a:stretch/>
          </p:blipFill>
          <p:spPr>
            <a:xfrm>
              <a:off x="1995602" y="2944073"/>
              <a:ext cx="1510567" cy="1502325"/>
            </a:xfrm>
            <a:prstGeom prst="rect">
              <a:avLst/>
            </a:prstGeom>
            <a:noFill/>
            <a:ln>
              <a:noFill/>
            </a:ln>
          </p:spPr>
        </p:pic>
        <p:sp>
          <p:nvSpPr>
            <p:cNvPr id="153" name="Google Shape;86;p15">
              <a:extLst>
                <a:ext uri="{FF2B5EF4-FFF2-40B4-BE49-F238E27FC236}">
                  <a16:creationId xmlns:a16="http://schemas.microsoft.com/office/drawing/2014/main" id="{BB1E7796-477B-4D0F-AA7F-C4E17231619D}"/>
                </a:ext>
              </a:extLst>
            </p:cNvPr>
            <p:cNvSpPr txBox="1"/>
            <p:nvPr/>
          </p:nvSpPr>
          <p:spPr>
            <a:xfrm>
              <a:off x="2694924" y="4314928"/>
              <a:ext cx="1533082" cy="4723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dirty="0">
                  <a:solidFill>
                    <a:schemeClr val="dk1"/>
                  </a:solidFill>
                  <a:latin typeface="Times New Roman"/>
                  <a:ea typeface="Times New Roman"/>
                  <a:cs typeface="Times New Roman"/>
                  <a:sym typeface="Times New Roman"/>
                </a:rPr>
                <a:t>Valve Stenosis</a:t>
              </a:r>
              <a:endParaRPr sz="1800" dirty="0">
                <a:latin typeface="Times New Roman"/>
                <a:ea typeface="Times New Roman"/>
                <a:cs typeface="Times New Roman"/>
                <a:sym typeface="Times New Roman"/>
              </a:endParaRPr>
            </a:p>
          </p:txBody>
        </p:sp>
        <p:pic>
          <p:nvPicPr>
            <p:cNvPr id="154" name="Google Shape;82;p15">
              <a:extLst>
                <a:ext uri="{FF2B5EF4-FFF2-40B4-BE49-F238E27FC236}">
                  <a16:creationId xmlns:a16="http://schemas.microsoft.com/office/drawing/2014/main" id="{C25B0D7A-AA1B-4E76-B3FF-F265114BB2D4}"/>
                </a:ext>
              </a:extLst>
            </p:cNvPr>
            <p:cNvPicPr preferRelativeResize="0"/>
            <p:nvPr/>
          </p:nvPicPr>
          <p:blipFill rotWithShape="1">
            <a:blip r:embed="rId5">
              <a:clrChange>
                <a:clrFrom>
                  <a:srgbClr val="FFFFFF"/>
                </a:clrFrom>
                <a:clrTo>
                  <a:srgbClr val="FFFFFF">
                    <a:alpha val="0"/>
                  </a:srgbClr>
                </a:clrTo>
              </a:clrChange>
              <a:alphaModFix/>
            </a:blip>
            <a:srcRect l="67368" t="11774" r="11898" b="58111"/>
            <a:stretch/>
          </p:blipFill>
          <p:spPr>
            <a:xfrm>
              <a:off x="3346175" y="827812"/>
              <a:ext cx="1656111" cy="1858712"/>
            </a:xfrm>
            <a:prstGeom prst="rect">
              <a:avLst/>
            </a:prstGeom>
            <a:noFill/>
            <a:ln>
              <a:noFill/>
            </a:ln>
          </p:spPr>
        </p:pic>
        <p:pic>
          <p:nvPicPr>
            <p:cNvPr id="155" name="Google Shape;85;p15">
              <a:extLst>
                <a:ext uri="{FF2B5EF4-FFF2-40B4-BE49-F238E27FC236}">
                  <a16:creationId xmlns:a16="http://schemas.microsoft.com/office/drawing/2014/main" id="{209924CB-AF3C-4F33-B776-8ACA12C94179}"/>
                </a:ext>
              </a:extLst>
            </p:cNvPr>
            <p:cNvPicPr preferRelativeResize="0"/>
            <p:nvPr/>
          </p:nvPicPr>
          <p:blipFill rotWithShape="1">
            <a:blip r:embed="rId5">
              <a:clrChange>
                <a:clrFrom>
                  <a:srgbClr val="FFFFFF"/>
                </a:clrFrom>
                <a:clrTo>
                  <a:srgbClr val="FFFFFF">
                    <a:alpha val="0"/>
                  </a:srgbClr>
                </a:clrTo>
              </a:clrChange>
              <a:alphaModFix/>
            </a:blip>
            <a:srcRect l="69190" t="61529" r="11898" b="14130"/>
            <a:stretch/>
          </p:blipFill>
          <p:spPr>
            <a:xfrm>
              <a:off x="3418946" y="2944074"/>
              <a:ext cx="1510567" cy="1502324"/>
            </a:xfrm>
            <a:prstGeom prst="rect">
              <a:avLst/>
            </a:prstGeom>
            <a:noFill/>
            <a:ln>
              <a:noFill/>
            </a:ln>
          </p:spPr>
        </p:pic>
      </p:grpSp>
      <p:sp>
        <p:nvSpPr>
          <p:cNvPr id="3" name="Subtitle 2"/>
          <p:cNvSpPr>
            <a:spLocks noGrp="1"/>
          </p:cNvSpPr>
          <p:nvPr>
            <p:ph type="subTitle" idx="1"/>
          </p:nvPr>
        </p:nvSpPr>
        <p:spPr>
          <a:xfrm>
            <a:off x="1" y="2594751"/>
            <a:ext cx="2704343" cy="4263249"/>
          </a:xfrm>
        </p:spPr>
        <p:txBody>
          <a:bodyPr>
            <a:noAutofit/>
          </a:bodyPr>
          <a:lstStyle/>
          <a:p>
            <a:pPr algn="l">
              <a:lnSpc>
                <a:spcPct val="100000"/>
              </a:lnSpc>
              <a:spcBef>
                <a:spcPts val="0"/>
              </a:spcBef>
            </a:pPr>
            <a:r>
              <a:rPr lang="en-US" sz="2000" b="1" dirty="0">
                <a:solidFill>
                  <a:schemeClr val="accent2">
                    <a:lumMod val="75000"/>
                  </a:schemeClr>
                </a:solidFill>
                <a:effectLst>
                  <a:outerShdw blurRad="38100" dist="38100" dir="2700000" algn="tl">
                    <a:srgbClr val="000000">
                      <a:alpha val="43137"/>
                    </a:srgbClr>
                  </a:outerShdw>
                </a:effectLst>
              </a:rPr>
              <a:t>AUTHORS: </a:t>
            </a:r>
          </a:p>
          <a:p>
            <a:pPr algn="l">
              <a:lnSpc>
                <a:spcPct val="100000"/>
              </a:lnSpc>
              <a:spcBef>
                <a:spcPts val="0"/>
              </a:spcBef>
            </a:pPr>
            <a:r>
              <a:rPr lang="en-US" sz="2000" b="1" u="sng" dirty="0"/>
              <a:t>Chia-Pei Denise Hsu</a:t>
            </a:r>
            <a:r>
              <a:rPr lang="en-US" sz="2000" b="1" baseline="30000" dirty="0"/>
              <a:t>1</a:t>
            </a:r>
            <a:r>
              <a:rPr lang="en-US" sz="2000" dirty="0"/>
              <a:t> </a:t>
            </a:r>
          </a:p>
          <a:p>
            <a:pPr algn="l">
              <a:lnSpc>
                <a:spcPct val="100000"/>
              </a:lnSpc>
              <a:spcBef>
                <a:spcPts val="0"/>
              </a:spcBef>
            </a:pPr>
            <a:r>
              <a:rPr lang="en-US" sz="2000" b="1" dirty="0" err="1"/>
              <a:t>Asad</a:t>
            </a:r>
            <a:r>
              <a:rPr lang="en-US" sz="2000" b="1" dirty="0"/>
              <a:t> Mirza</a:t>
            </a:r>
            <a:r>
              <a:rPr lang="en-US" sz="2000" b="1" baseline="30000" dirty="0"/>
              <a:t>1</a:t>
            </a:r>
            <a:r>
              <a:rPr lang="en-US" sz="2000" b="1" dirty="0"/>
              <a:t> </a:t>
            </a:r>
          </a:p>
          <a:p>
            <a:pPr algn="l">
              <a:lnSpc>
                <a:spcPct val="100000"/>
              </a:lnSpc>
              <a:spcBef>
                <a:spcPts val="0"/>
              </a:spcBef>
            </a:pPr>
            <a:r>
              <a:rPr lang="en-US" sz="2000" b="1" dirty="0"/>
              <a:t>Robert Matheny</a:t>
            </a:r>
            <a:r>
              <a:rPr lang="en-US" sz="2000" b="1" baseline="30000" dirty="0"/>
              <a:t>2</a:t>
            </a:r>
            <a:r>
              <a:rPr lang="en-US" sz="2000" b="1" dirty="0"/>
              <a:t> </a:t>
            </a:r>
          </a:p>
          <a:p>
            <a:pPr algn="l">
              <a:lnSpc>
                <a:spcPct val="100000"/>
              </a:lnSpc>
              <a:spcBef>
                <a:spcPts val="0"/>
              </a:spcBef>
            </a:pPr>
            <a:r>
              <a:rPr lang="en-US" sz="2000" b="1" dirty="0"/>
              <a:t>Sharan Ramaswamy</a:t>
            </a:r>
            <a:r>
              <a:rPr lang="en-US" sz="2000" b="1" baseline="30000" dirty="0"/>
              <a:t>1</a:t>
            </a:r>
            <a:r>
              <a:rPr lang="en-US" sz="2000" b="1" dirty="0"/>
              <a:t> </a:t>
            </a:r>
          </a:p>
          <a:p>
            <a:pPr algn="l">
              <a:lnSpc>
                <a:spcPct val="100000"/>
              </a:lnSpc>
              <a:spcBef>
                <a:spcPts val="0"/>
              </a:spcBef>
            </a:pPr>
            <a:endParaRPr lang="en-US" sz="2000" dirty="0"/>
          </a:p>
          <a:p>
            <a:pPr algn="l">
              <a:lnSpc>
                <a:spcPct val="100000"/>
              </a:lnSpc>
              <a:spcBef>
                <a:spcPts val="0"/>
              </a:spcBef>
            </a:pPr>
            <a:r>
              <a:rPr lang="en-US" sz="2000" b="1" dirty="0">
                <a:solidFill>
                  <a:schemeClr val="accent2">
                    <a:lumMod val="75000"/>
                  </a:schemeClr>
                </a:solidFill>
                <a:effectLst>
                  <a:outerShdw blurRad="38100" dist="38100" dir="2700000" algn="tl">
                    <a:srgbClr val="000000">
                      <a:alpha val="43137"/>
                    </a:srgbClr>
                  </a:outerShdw>
                </a:effectLst>
              </a:rPr>
              <a:t>FACULTY ADVISOR: </a:t>
            </a:r>
          </a:p>
          <a:p>
            <a:pPr algn="l">
              <a:lnSpc>
                <a:spcPct val="100000"/>
              </a:lnSpc>
              <a:spcBef>
                <a:spcPts val="0"/>
              </a:spcBef>
            </a:pPr>
            <a:r>
              <a:rPr lang="en-US" sz="2000" b="1" dirty="0"/>
              <a:t>Sharan Ramaswamy</a:t>
            </a:r>
          </a:p>
          <a:p>
            <a:pPr algn="l">
              <a:lnSpc>
                <a:spcPct val="100000"/>
              </a:lnSpc>
              <a:spcBef>
                <a:spcPts val="0"/>
              </a:spcBef>
            </a:pPr>
            <a:endParaRPr lang="en-US" sz="2000" b="1" dirty="0"/>
          </a:p>
          <a:p>
            <a:pPr algn="l">
              <a:lnSpc>
                <a:spcPct val="100000"/>
              </a:lnSpc>
              <a:spcBef>
                <a:spcPts val="0"/>
              </a:spcBef>
            </a:pPr>
            <a:endParaRPr lang="en-US" sz="2000" b="1" dirty="0"/>
          </a:p>
          <a:p>
            <a:pPr algn="l">
              <a:lnSpc>
                <a:spcPct val="100000"/>
              </a:lnSpc>
              <a:spcBef>
                <a:spcPts val="0"/>
              </a:spcBef>
            </a:pPr>
            <a:r>
              <a:rPr lang="en-US" sz="1400" b="1" baseline="30000" dirty="0"/>
              <a:t>1</a:t>
            </a:r>
            <a:r>
              <a:rPr lang="en-US" sz="1400" b="1" dirty="0"/>
              <a:t>Florida International University</a:t>
            </a:r>
            <a:br>
              <a:rPr lang="en-US" sz="1400" b="1" dirty="0"/>
            </a:br>
            <a:r>
              <a:rPr lang="en-US" sz="1400" b="1" dirty="0"/>
              <a:t>Miami, FL 33174</a:t>
            </a:r>
          </a:p>
          <a:p>
            <a:pPr algn="l">
              <a:lnSpc>
                <a:spcPct val="100000"/>
              </a:lnSpc>
              <a:spcBef>
                <a:spcPts val="0"/>
              </a:spcBef>
            </a:pPr>
            <a:r>
              <a:rPr lang="en-US" sz="1400" b="1" baseline="30000" dirty="0"/>
              <a:t>2</a:t>
            </a:r>
            <a:r>
              <a:rPr lang="en-US" sz="1400" b="1" dirty="0"/>
              <a:t>Cormatrix Cardiovascular Inc.</a:t>
            </a:r>
            <a:br>
              <a:rPr lang="en-US" sz="1400" b="1" dirty="0"/>
            </a:br>
            <a:r>
              <a:rPr lang="en-US" sz="1400" b="1" dirty="0"/>
              <a:t>Roswell, GA 30076</a:t>
            </a:r>
            <a:endParaRPr lang="en-US" sz="1400" baseline="30000" dirty="0"/>
          </a:p>
        </p:txBody>
      </p:sp>
      <p:grpSp>
        <p:nvGrpSpPr>
          <p:cNvPr id="145" name="Group 144">
            <a:extLst>
              <a:ext uri="{FF2B5EF4-FFF2-40B4-BE49-F238E27FC236}">
                <a16:creationId xmlns:a16="http://schemas.microsoft.com/office/drawing/2014/main" id="{C1DAFA7D-440D-4D85-8D8C-F2CB421C42AD}"/>
              </a:ext>
            </a:extLst>
          </p:cNvPr>
          <p:cNvGrpSpPr/>
          <p:nvPr/>
        </p:nvGrpSpPr>
        <p:grpSpPr>
          <a:xfrm>
            <a:off x="9065849" y="3069791"/>
            <a:ext cx="2727658" cy="2859695"/>
            <a:chOff x="9067829" y="3181094"/>
            <a:chExt cx="2727658" cy="2859695"/>
          </a:xfrm>
        </p:grpSpPr>
        <p:sp>
          <p:nvSpPr>
            <p:cNvPr id="142" name="Rectangle 141">
              <a:extLst>
                <a:ext uri="{FF2B5EF4-FFF2-40B4-BE49-F238E27FC236}">
                  <a16:creationId xmlns:a16="http://schemas.microsoft.com/office/drawing/2014/main" id="{6D27E8EC-42E1-453A-8612-8A66412AC93B}"/>
                </a:ext>
              </a:extLst>
            </p:cNvPr>
            <p:cNvSpPr/>
            <p:nvPr/>
          </p:nvSpPr>
          <p:spPr>
            <a:xfrm>
              <a:off x="9107085" y="3181094"/>
              <a:ext cx="2688402" cy="1200329"/>
            </a:xfrm>
            <a:prstGeom prst="rect">
              <a:avLst/>
            </a:prstGeom>
          </p:spPr>
          <p:txBody>
            <a:bodyPr wrap="square">
              <a:spAutoFit/>
            </a:bodyPr>
            <a:lstStyle/>
            <a:p>
              <a:pPr algn="ctr"/>
              <a:r>
                <a:rPr lang="en-US" altLang="zh-TW" b="1" dirty="0">
                  <a:latin typeface="Times New Roman" panose="02020603050405020304" pitchFamily="18" charset="0"/>
                  <a:cs typeface="Times New Roman" panose="02020603050405020304" pitchFamily="18" charset="0"/>
                </a:rPr>
                <a:t>Valve Diseases:</a:t>
              </a:r>
            </a:p>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Congenital valve defect</a:t>
              </a:r>
            </a:p>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Calcification</a:t>
              </a:r>
            </a:p>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Degeneration</a:t>
              </a:r>
            </a:p>
          </p:txBody>
        </p:sp>
        <p:sp>
          <p:nvSpPr>
            <p:cNvPr id="143" name="Rectangle 142">
              <a:extLst>
                <a:ext uri="{FF2B5EF4-FFF2-40B4-BE49-F238E27FC236}">
                  <a16:creationId xmlns:a16="http://schemas.microsoft.com/office/drawing/2014/main" id="{FEA3411E-659B-4AA4-BFE6-29D38BE047AE}"/>
                </a:ext>
              </a:extLst>
            </p:cNvPr>
            <p:cNvSpPr/>
            <p:nvPr/>
          </p:nvSpPr>
          <p:spPr>
            <a:xfrm>
              <a:off x="9067829" y="5117459"/>
              <a:ext cx="2650239" cy="923330"/>
            </a:xfrm>
            <a:prstGeom prst="rect">
              <a:avLst/>
            </a:prstGeom>
          </p:spPr>
          <p:txBody>
            <a:bodyPr wrap="square">
              <a:spAutoFit/>
            </a:bodyPr>
            <a:lstStyle/>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Stenosis</a:t>
              </a:r>
            </a:p>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Regurgitation</a:t>
              </a:r>
            </a:p>
            <a:p>
              <a:pPr marL="285750" indent="-285750" algn="ctr">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Reduced cardiac output</a:t>
              </a:r>
            </a:p>
          </p:txBody>
        </p:sp>
        <p:sp>
          <p:nvSpPr>
            <p:cNvPr id="144" name="Arrow: Down 143">
              <a:extLst>
                <a:ext uri="{FF2B5EF4-FFF2-40B4-BE49-F238E27FC236}">
                  <a16:creationId xmlns:a16="http://schemas.microsoft.com/office/drawing/2014/main" id="{2963358E-C6C7-4962-9DD7-4D0D067FEA8A}"/>
                </a:ext>
              </a:extLst>
            </p:cNvPr>
            <p:cNvSpPr/>
            <p:nvPr/>
          </p:nvSpPr>
          <p:spPr>
            <a:xfrm>
              <a:off x="10340691" y="4437091"/>
              <a:ext cx="294636" cy="6857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62" name="Rectangle: Rounded Corners 161">
            <a:extLst>
              <a:ext uri="{FF2B5EF4-FFF2-40B4-BE49-F238E27FC236}">
                <a16:creationId xmlns:a16="http://schemas.microsoft.com/office/drawing/2014/main" id="{82C41C56-D8CE-447B-B420-E3647B3A0264}"/>
              </a:ext>
            </a:extLst>
          </p:cNvPr>
          <p:cNvSpPr/>
          <p:nvPr/>
        </p:nvSpPr>
        <p:spPr>
          <a:xfrm>
            <a:off x="9333389" y="2347631"/>
            <a:ext cx="2460118" cy="442172"/>
          </a:xfrm>
          <a:prstGeom prst="roundRect">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Introduction</a:t>
            </a:r>
            <a:endParaRPr lang="zh-TW" altLang="en-US" sz="3200" b="1" dirty="0">
              <a:effectLst>
                <a:outerShdw blurRad="38100" dist="38100" dir="2700000" algn="tl">
                  <a:srgbClr val="000000">
                    <a:alpha val="43137"/>
                  </a:srgbClr>
                </a:outerShdw>
              </a:effectLst>
            </a:endParaRPr>
          </a:p>
        </p:txBody>
      </p:sp>
      <p:grpSp>
        <p:nvGrpSpPr>
          <p:cNvPr id="173" name="Group 172">
            <a:extLst>
              <a:ext uri="{FF2B5EF4-FFF2-40B4-BE49-F238E27FC236}">
                <a16:creationId xmlns:a16="http://schemas.microsoft.com/office/drawing/2014/main" id="{6605E825-F348-4172-8263-98DA02180659}"/>
              </a:ext>
            </a:extLst>
          </p:cNvPr>
          <p:cNvGrpSpPr>
            <a:grpSpLocks/>
          </p:cNvGrpSpPr>
          <p:nvPr/>
        </p:nvGrpSpPr>
        <p:grpSpPr bwMode="auto">
          <a:xfrm>
            <a:off x="3383159" y="2331578"/>
            <a:ext cx="2709640" cy="3440337"/>
            <a:chOff x="138" y="91"/>
            <a:chExt cx="877" cy="1113"/>
          </a:xfrm>
        </p:grpSpPr>
        <p:sp>
          <p:nvSpPr>
            <p:cNvPr id="178" name="Freeform 126">
              <a:extLst>
                <a:ext uri="{FF2B5EF4-FFF2-40B4-BE49-F238E27FC236}">
                  <a16:creationId xmlns:a16="http://schemas.microsoft.com/office/drawing/2014/main" id="{3747442C-A505-4B28-8824-CEDE29925591}"/>
                </a:ext>
              </a:extLst>
            </p:cNvPr>
            <p:cNvSpPr>
              <a:spLocks/>
            </p:cNvSpPr>
            <p:nvPr/>
          </p:nvSpPr>
          <p:spPr bwMode="auto">
            <a:xfrm>
              <a:off x="380" y="487"/>
              <a:ext cx="16" cy="23"/>
            </a:xfrm>
            <a:custGeom>
              <a:avLst/>
              <a:gdLst>
                <a:gd name="T0" fmla="*/ 7 w 15"/>
                <a:gd name="T1" fmla="*/ 3 h 20"/>
                <a:gd name="T2" fmla="*/ 4 w 15"/>
                <a:gd name="T3" fmla="*/ 23 h 20"/>
                <a:gd name="T4" fmla="*/ 16 w 15"/>
                <a:gd name="T5" fmla="*/ 12 h 20"/>
                <a:gd name="T6" fmla="*/ 0 60000 65536"/>
                <a:gd name="T7" fmla="*/ 0 60000 65536"/>
                <a:gd name="T8" fmla="*/ 0 60000 65536"/>
              </a:gdLst>
              <a:ahLst/>
              <a:cxnLst>
                <a:cxn ang="T6">
                  <a:pos x="T0" y="T1"/>
                </a:cxn>
                <a:cxn ang="T7">
                  <a:pos x="T2" y="T3"/>
                </a:cxn>
                <a:cxn ang="T8">
                  <a:pos x="T4" y="T5"/>
                </a:cxn>
              </a:cxnLst>
              <a:rect l="0" t="0" r="r" b="b"/>
              <a:pathLst>
                <a:path w="15" h="20">
                  <a:moveTo>
                    <a:pt x="7" y="3"/>
                  </a:moveTo>
                  <a:cubicBezTo>
                    <a:pt x="0" y="0"/>
                    <a:pt x="1" y="12"/>
                    <a:pt x="4" y="15"/>
                  </a:cubicBezTo>
                  <a:cubicBezTo>
                    <a:pt x="9" y="20"/>
                    <a:pt x="15" y="14"/>
                    <a:pt x="13" y="8"/>
                  </a:cubicBezTo>
                </a:path>
              </a:pathLst>
            </a:custGeom>
            <a:solidFill>
              <a:srgbClr val="82B3D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79" name="Freeform 127">
              <a:extLst>
                <a:ext uri="{FF2B5EF4-FFF2-40B4-BE49-F238E27FC236}">
                  <a16:creationId xmlns:a16="http://schemas.microsoft.com/office/drawing/2014/main" id="{E69AB3A2-139F-4364-985D-E44E983ABB49}"/>
                </a:ext>
              </a:extLst>
            </p:cNvPr>
            <p:cNvSpPr>
              <a:spLocks/>
            </p:cNvSpPr>
            <p:nvPr/>
          </p:nvSpPr>
          <p:spPr bwMode="auto">
            <a:xfrm>
              <a:off x="242" y="954"/>
              <a:ext cx="144" cy="237"/>
            </a:xfrm>
            <a:custGeom>
              <a:avLst/>
              <a:gdLst>
                <a:gd name="T0" fmla="*/ 78 w 130"/>
                <a:gd name="T1" fmla="*/ 83 h 201"/>
                <a:gd name="T2" fmla="*/ 76 w 130"/>
                <a:gd name="T3" fmla="*/ 83 h 201"/>
                <a:gd name="T4" fmla="*/ 0 w 130"/>
                <a:gd name="T5" fmla="*/ 0 h 201"/>
                <a:gd name="T6" fmla="*/ 10 w 130"/>
                <a:gd name="T7" fmla="*/ 99 h 201"/>
                <a:gd name="T8" fmla="*/ 12 w 130"/>
                <a:gd name="T9" fmla="*/ 304 h 201"/>
                <a:gd name="T10" fmla="*/ 12 w 130"/>
                <a:gd name="T11" fmla="*/ 304 h 201"/>
                <a:gd name="T12" fmla="*/ 12 w 130"/>
                <a:gd name="T13" fmla="*/ 305 h 201"/>
                <a:gd name="T14" fmla="*/ 95 w 130"/>
                <a:gd name="T15" fmla="*/ 329 h 201"/>
                <a:gd name="T16" fmla="*/ 177 w 130"/>
                <a:gd name="T17" fmla="*/ 305 h 201"/>
                <a:gd name="T18" fmla="*/ 177 w 130"/>
                <a:gd name="T19" fmla="*/ 304 h 201"/>
                <a:gd name="T20" fmla="*/ 177 w 130"/>
                <a:gd name="T21" fmla="*/ 304 h 201"/>
                <a:gd name="T22" fmla="*/ 177 w 130"/>
                <a:gd name="T23" fmla="*/ 165 h 201"/>
                <a:gd name="T24" fmla="*/ 162 w 130"/>
                <a:gd name="T25" fmla="*/ 157 h 201"/>
                <a:gd name="T26" fmla="*/ 78 w 130"/>
                <a:gd name="T27" fmla="*/ 83 h 2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01">
                  <a:moveTo>
                    <a:pt x="57" y="50"/>
                  </a:moveTo>
                  <a:cubicBezTo>
                    <a:pt x="57" y="50"/>
                    <a:pt x="57" y="50"/>
                    <a:pt x="56" y="50"/>
                  </a:cubicBezTo>
                  <a:cubicBezTo>
                    <a:pt x="34" y="56"/>
                    <a:pt x="15" y="35"/>
                    <a:pt x="0" y="0"/>
                  </a:cubicBezTo>
                  <a:cubicBezTo>
                    <a:pt x="4" y="21"/>
                    <a:pt x="7" y="43"/>
                    <a:pt x="7" y="60"/>
                  </a:cubicBezTo>
                  <a:cubicBezTo>
                    <a:pt x="7" y="122"/>
                    <a:pt x="8" y="147"/>
                    <a:pt x="9" y="186"/>
                  </a:cubicBezTo>
                  <a:cubicBezTo>
                    <a:pt x="9" y="186"/>
                    <a:pt x="9" y="186"/>
                    <a:pt x="9" y="186"/>
                  </a:cubicBezTo>
                  <a:cubicBezTo>
                    <a:pt x="9" y="186"/>
                    <a:pt x="9" y="187"/>
                    <a:pt x="9" y="187"/>
                  </a:cubicBezTo>
                  <a:cubicBezTo>
                    <a:pt x="9" y="195"/>
                    <a:pt x="36" y="201"/>
                    <a:pt x="70" y="201"/>
                  </a:cubicBezTo>
                  <a:cubicBezTo>
                    <a:pt x="103" y="201"/>
                    <a:pt x="130" y="195"/>
                    <a:pt x="130" y="187"/>
                  </a:cubicBezTo>
                  <a:cubicBezTo>
                    <a:pt x="130" y="187"/>
                    <a:pt x="130" y="186"/>
                    <a:pt x="130" y="186"/>
                  </a:cubicBezTo>
                  <a:cubicBezTo>
                    <a:pt x="130" y="186"/>
                    <a:pt x="130" y="186"/>
                    <a:pt x="130" y="186"/>
                  </a:cubicBezTo>
                  <a:cubicBezTo>
                    <a:pt x="130" y="101"/>
                    <a:pt x="130" y="101"/>
                    <a:pt x="130" y="101"/>
                  </a:cubicBezTo>
                  <a:cubicBezTo>
                    <a:pt x="127" y="100"/>
                    <a:pt x="123" y="98"/>
                    <a:pt x="119" y="96"/>
                  </a:cubicBezTo>
                  <a:cubicBezTo>
                    <a:pt x="99" y="87"/>
                    <a:pt x="77" y="72"/>
                    <a:pt x="57" y="50"/>
                  </a:cubicBezTo>
                  <a:close/>
                </a:path>
              </a:pathLst>
            </a:custGeom>
            <a:solidFill>
              <a:srgbClr val="A5C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0" name="Freeform 128">
              <a:extLst>
                <a:ext uri="{FF2B5EF4-FFF2-40B4-BE49-F238E27FC236}">
                  <a16:creationId xmlns:a16="http://schemas.microsoft.com/office/drawing/2014/main" id="{F312CEB2-8626-4B43-B028-2AE83C234A8A}"/>
                </a:ext>
              </a:extLst>
            </p:cNvPr>
            <p:cNvSpPr>
              <a:spLocks/>
            </p:cNvSpPr>
            <p:nvPr/>
          </p:nvSpPr>
          <p:spPr bwMode="auto">
            <a:xfrm>
              <a:off x="250" y="966"/>
              <a:ext cx="137" cy="224"/>
            </a:xfrm>
            <a:custGeom>
              <a:avLst/>
              <a:gdLst>
                <a:gd name="T0" fmla="*/ 162 w 124"/>
                <a:gd name="T1" fmla="*/ 153 h 190"/>
                <a:gd name="T2" fmla="*/ 158 w 124"/>
                <a:gd name="T3" fmla="*/ 288 h 190"/>
                <a:gd name="T4" fmla="*/ 55 w 124"/>
                <a:gd name="T5" fmla="*/ 296 h 190"/>
                <a:gd name="T6" fmla="*/ 135 w 124"/>
                <a:gd name="T7" fmla="*/ 248 h 190"/>
                <a:gd name="T8" fmla="*/ 116 w 124"/>
                <a:gd name="T9" fmla="*/ 162 h 190"/>
                <a:gd name="T10" fmla="*/ 0 w 124"/>
                <a:gd name="T11" fmla="*/ 0 h 190"/>
                <a:gd name="T12" fmla="*/ 92 w 124"/>
                <a:gd name="T13" fmla="*/ 94 h 190"/>
                <a:gd name="T14" fmla="*/ 162 w 124"/>
                <a:gd name="T15" fmla="*/ 153 h 1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4" h="190">
                  <a:moveTo>
                    <a:pt x="120" y="93"/>
                  </a:moveTo>
                  <a:cubicBezTo>
                    <a:pt x="118" y="112"/>
                    <a:pt x="124" y="165"/>
                    <a:pt x="117" y="176"/>
                  </a:cubicBezTo>
                  <a:cubicBezTo>
                    <a:pt x="107" y="190"/>
                    <a:pt x="55" y="185"/>
                    <a:pt x="41" y="181"/>
                  </a:cubicBezTo>
                  <a:cubicBezTo>
                    <a:pt x="59" y="184"/>
                    <a:pt x="91" y="167"/>
                    <a:pt x="100" y="151"/>
                  </a:cubicBezTo>
                  <a:cubicBezTo>
                    <a:pt x="110" y="132"/>
                    <a:pt x="99" y="113"/>
                    <a:pt x="86" y="98"/>
                  </a:cubicBezTo>
                  <a:cubicBezTo>
                    <a:pt x="65" y="74"/>
                    <a:pt x="6" y="36"/>
                    <a:pt x="0" y="0"/>
                  </a:cubicBezTo>
                  <a:cubicBezTo>
                    <a:pt x="12" y="17"/>
                    <a:pt x="52" y="44"/>
                    <a:pt x="68" y="58"/>
                  </a:cubicBezTo>
                  <a:cubicBezTo>
                    <a:pt x="81" y="70"/>
                    <a:pt x="100" y="95"/>
                    <a:pt x="120" y="93"/>
                  </a:cubicBezTo>
                </a:path>
              </a:pathLst>
            </a:custGeom>
            <a:solidFill>
              <a:srgbClr val="82B3D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1" name="Freeform 129">
              <a:extLst>
                <a:ext uri="{FF2B5EF4-FFF2-40B4-BE49-F238E27FC236}">
                  <a16:creationId xmlns:a16="http://schemas.microsoft.com/office/drawing/2014/main" id="{502B8492-1AD7-470B-9143-7F1EA36DFCB8}"/>
                </a:ext>
              </a:extLst>
            </p:cNvPr>
            <p:cNvSpPr>
              <a:spLocks noEditPoints="1"/>
            </p:cNvSpPr>
            <p:nvPr/>
          </p:nvSpPr>
          <p:spPr bwMode="auto">
            <a:xfrm>
              <a:off x="809" y="441"/>
              <a:ext cx="105" cy="155"/>
            </a:xfrm>
            <a:custGeom>
              <a:avLst/>
              <a:gdLst>
                <a:gd name="T0" fmla="*/ 99 w 95"/>
                <a:gd name="T1" fmla="*/ 78 h 132"/>
                <a:gd name="T2" fmla="*/ 53 w 95"/>
                <a:gd name="T3" fmla="*/ 92 h 132"/>
                <a:gd name="T4" fmla="*/ 67 w 95"/>
                <a:gd name="T5" fmla="*/ 134 h 132"/>
                <a:gd name="T6" fmla="*/ 84 w 95"/>
                <a:gd name="T7" fmla="*/ 214 h 132"/>
                <a:gd name="T8" fmla="*/ 84 w 95"/>
                <a:gd name="T9" fmla="*/ 214 h 132"/>
                <a:gd name="T10" fmla="*/ 113 w 95"/>
                <a:gd name="T11" fmla="*/ 133 h 132"/>
                <a:gd name="T12" fmla="*/ 99 w 95"/>
                <a:gd name="T13" fmla="*/ 78 h 132"/>
                <a:gd name="T14" fmla="*/ 76 w 95"/>
                <a:gd name="T15" fmla="*/ 0 h 132"/>
                <a:gd name="T16" fmla="*/ 0 w 95"/>
                <a:gd name="T17" fmla="*/ 22 h 132"/>
                <a:gd name="T18" fmla="*/ 48 w 95"/>
                <a:gd name="T19" fmla="*/ 81 h 132"/>
                <a:gd name="T20" fmla="*/ 86 w 95"/>
                <a:gd name="T21" fmla="*/ 53 h 132"/>
                <a:gd name="T22" fmla="*/ 76 w 95"/>
                <a:gd name="T23" fmla="*/ 0 h 1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132">
                  <a:moveTo>
                    <a:pt x="73" y="48"/>
                  </a:moveTo>
                  <a:cubicBezTo>
                    <a:pt x="65" y="47"/>
                    <a:pt x="59" y="48"/>
                    <a:pt x="39" y="56"/>
                  </a:cubicBezTo>
                  <a:cubicBezTo>
                    <a:pt x="44" y="64"/>
                    <a:pt x="48" y="73"/>
                    <a:pt x="50" y="83"/>
                  </a:cubicBezTo>
                  <a:cubicBezTo>
                    <a:pt x="57" y="107"/>
                    <a:pt x="55" y="113"/>
                    <a:pt x="62" y="132"/>
                  </a:cubicBezTo>
                  <a:cubicBezTo>
                    <a:pt x="62" y="132"/>
                    <a:pt x="62" y="132"/>
                    <a:pt x="62" y="132"/>
                  </a:cubicBezTo>
                  <a:cubicBezTo>
                    <a:pt x="57" y="111"/>
                    <a:pt x="72" y="89"/>
                    <a:pt x="83" y="82"/>
                  </a:cubicBezTo>
                  <a:cubicBezTo>
                    <a:pt x="95" y="75"/>
                    <a:pt x="85" y="49"/>
                    <a:pt x="73" y="48"/>
                  </a:cubicBezTo>
                  <a:close/>
                  <a:moveTo>
                    <a:pt x="56" y="0"/>
                  </a:moveTo>
                  <a:cubicBezTo>
                    <a:pt x="56" y="0"/>
                    <a:pt x="21" y="1"/>
                    <a:pt x="0" y="14"/>
                  </a:cubicBezTo>
                  <a:cubicBezTo>
                    <a:pt x="10" y="21"/>
                    <a:pt x="24" y="33"/>
                    <a:pt x="35" y="50"/>
                  </a:cubicBezTo>
                  <a:cubicBezTo>
                    <a:pt x="39" y="45"/>
                    <a:pt x="49" y="40"/>
                    <a:pt x="64" y="32"/>
                  </a:cubicBezTo>
                  <a:cubicBezTo>
                    <a:pt x="70" y="26"/>
                    <a:pt x="70" y="6"/>
                    <a:pt x="56" y="0"/>
                  </a:cubicBez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2" name="Freeform 130">
              <a:extLst>
                <a:ext uri="{FF2B5EF4-FFF2-40B4-BE49-F238E27FC236}">
                  <a16:creationId xmlns:a16="http://schemas.microsoft.com/office/drawing/2014/main" id="{270FB4B8-4E8E-464F-9B44-DB1A54ACC4E6}"/>
                </a:ext>
              </a:extLst>
            </p:cNvPr>
            <p:cNvSpPr>
              <a:spLocks/>
            </p:cNvSpPr>
            <p:nvPr/>
          </p:nvSpPr>
          <p:spPr bwMode="auto">
            <a:xfrm>
              <a:off x="495" y="284"/>
              <a:ext cx="360" cy="381"/>
            </a:xfrm>
            <a:custGeom>
              <a:avLst/>
              <a:gdLst>
                <a:gd name="T0" fmla="*/ 157 w 326"/>
                <a:gd name="T1" fmla="*/ 382 h 323"/>
                <a:gd name="T2" fmla="*/ 179 w 326"/>
                <a:gd name="T3" fmla="*/ 297 h 323"/>
                <a:gd name="T4" fmla="*/ 414 w 326"/>
                <a:gd name="T5" fmla="*/ 156 h 323"/>
                <a:gd name="T6" fmla="*/ 421 w 326"/>
                <a:gd name="T7" fmla="*/ 93 h 323"/>
                <a:gd name="T8" fmla="*/ 350 w 326"/>
                <a:gd name="T9" fmla="*/ 87 h 323"/>
                <a:gd name="T10" fmla="*/ 421 w 326"/>
                <a:gd name="T11" fmla="*/ 77 h 323"/>
                <a:gd name="T12" fmla="*/ 422 w 326"/>
                <a:gd name="T13" fmla="*/ 8 h 323"/>
                <a:gd name="T14" fmla="*/ 184 w 326"/>
                <a:gd name="T15" fmla="*/ 7 h 323"/>
                <a:gd name="T16" fmla="*/ 126 w 326"/>
                <a:gd name="T17" fmla="*/ 9 h 323"/>
                <a:gd name="T18" fmla="*/ 126 w 326"/>
                <a:gd name="T19" fmla="*/ 9 h 323"/>
                <a:gd name="T20" fmla="*/ 126 w 326"/>
                <a:gd name="T21" fmla="*/ 9 h 323"/>
                <a:gd name="T22" fmla="*/ 80 w 326"/>
                <a:gd name="T23" fmla="*/ 1 h 323"/>
                <a:gd name="T24" fmla="*/ 78 w 326"/>
                <a:gd name="T25" fmla="*/ 0 h 323"/>
                <a:gd name="T26" fmla="*/ 44 w 326"/>
                <a:gd name="T27" fmla="*/ 163 h 323"/>
                <a:gd name="T28" fmla="*/ 47 w 326"/>
                <a:gd name="T29" fmla="*/ 164 h 323"/>
                <a:gd name="T30" fmla="*/ 52 w 326"/>
                <a:gd name="T31" fmla="*/ 202 h 323"/>
                <a:gd name="T32" fmla="*/ 52 w 326"/>
                <a:gd name="T33" fmla="*/ 202 h 323"/>
                <a:gd name="T34" fmla="*/ 52 w 326"/>
                <a:gd name="T35" fmla="*/ 202 h 323"/>
                <a:gd name="T36" fmla="*/ 34 w 326"/>
                <a:gd name="T37" fmla="*/ 264 h 323"/>
                <a:gd name="T38" fmla="*/ 2 w 326"/>
                <a:gd name="T39" fmla="*/ 467 h 323"/>
                <a:gd name="T40" fmla="*/ 0 w 326"/>
                <a:gd name="T41" fmla="*/ 530 h 3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6" h="323">
                  <a:moveTo>
                    <a:pt x="117" y="233"/>
                  </a:moveTo>
                  <a:cubicBezTo>
                    <a:pt x="120" y="214"/>
                    <a:pt x="127" y="199"/>
                    <a:pt x="133" y="181"/>
                  </a:cubicBezTo>
                  <a:cubicBezTo>
                    <a:pt x="172" y="62"/>
                    <a:pt x="256" y="98"/>
                    <a:pt x="308" y="95"/>
                  </a:cubicBezTo>
                  <a:cubicBezTo>
                    <a:pt x="321" y="92"/>
                    <a:pt x="323" y="60"/>
                    <a:pt x="312" y="57"/>
                  </a:cubicBezTo>
                  <a:cubicBezTo>
                    <a:pt x="312" y="57"/>
                    <a:pt x="301" y="55"/>
                    <a:pt x="260" y="53"/>
                  </a:cubicBezTo>
                  <a:cubicBezTo>
                    <a:pt x="260" y="53"/>
                    <a:pt x="289" y="49"/>
                    <a:pt x="312" y="47"/>
                  </a:cubicBezTo>
                  <a:cubicBezTo>
                    <a:pt x="325" y="45"/>
                    <a:pt x="326" y="9"/>
                    <a:pt x="313" y="5"/>
                  </a:cubicBezTo>
                  <a:cubicBezTo>
                    <a:pt x="264" y="5"/>
                    <a:pt x="189" y="0"/>
                    <a:pt x="137" y="4"/>
                  </a:cubicBezTo>
                  <a:cubicBezTo>
                    <a:pt x="120" y="5"/>
                    <a:pt x="105" y="6"/>
                    <a:pt x="93" y="6"/>
                  </a:cubicBezTo>
                  <a:cubicBezTo>
                    <a:pt x="93" y="6"/>
                    <a:pt x="93" y="6"/>
                    <a:pt x="93" y="6"/>
                  </a:cubicBezTo>
                  <a:cubicBezTo>
                    <a:pt x="93" y="6"/>
                    <a:pt x="93" y="6"/>
                    <a:pt x="93" y="6"/>
                  </a:cubicBezTo>
                  <a:cubicBezTo>
                    <a:pt x="78" y="5"/>
                    <a:pt x="67" y="4"/>
                    <a:pt x="59" y="1"/>
                  </a:cubicBezTo>
                  <a:cubicBezTo>
                    <a:pt x="58" y="0"/>
                    <a:pt x="58" y="0"/>
                    <a:pt x="58" y="0"/>
                  </a:cubicBezTo>
                  <a:cubicBezTo>
                    <a:pt x="38" y="9"/>
                    <a:pt x="19" y="38"/>
                    <a:pt x="33" y="99"/>
                  </a:cubicBezTo>
                  <a:cubicBezTo>
                    <a:pt x="35" y="100"/>
                    <a:pt x="35" y="100"/>
                    <a:pt x="35" y="100"/>
                  </a:cubicBezTo>
                  <a:cubicBezTo>
                    <a:pt x="40" y="103"/>
                    <a:pt x="43" y="109"/>
                    <a:pt x="39" y="123"/>
                  </a:cubicBezTo>
                  <a:cubicBezTo>
                    <a:pt x="39" y="123"/>
                    <a:pt x="39" y="123"/>
                    <a:pt x="39" y="123"/>
                  </a:cubicBezTo>
                  <a:cubicBezTo>
                    <a:pt x="39" y="123"/>
                    <a:pt x="39" y="123"/>
                    <a:pt x="39" y="123"/>
                  </a:cubicBezTo>
                  <a:cubicBezTo>
                    <a:pt x="37" y="132"/>
                    <a:pt x="33" y="144"/>
                    <a:pt x="25" y="161"/>
                  </a:cubicBezTo>
                  <a:cubicBezTo>
                    <a:pt x="7" y="202"/>
                    <a:pt x="0" y="248"/>
                    <a:pt x="2" y="285"/>
                  </a:cubicBezTo>
                  <a:cubicBezTo>
                    <a:pt x="2" y="285"/>
                    <a:pt x="2" y="313"/>
                    <a:pt x="0" y="323"/>
                  </a:cubicBezTo>
                </a:path>
              </a:pathLst>
            </a:custGeom>
            <a:solidFill>
              <a:srgbClr val="A5C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3" name="Freeform 131">
              <a:extLst>
                <a:ext uri="{FF2B5EF4-FFF2-40B4-BE49-F238E27FC236}">
                  <a16:creationId xmlns:a16="http://schemas.microsoft.com/office/drawing/2014/main" id="{7C7885F0-1657-4856-964F-228F39136924}"/>
                </a:ext>
              </a:extLst>
            </p:cNvPr>
            <p:cNvSpPr>
              <a:spLocks/>
            </p:cNvSpPr>
            <p:nvPr/>
          </p:nvSpPr>
          <p:spPr bwMode="auto">
            <a:xfrm>
              <a:off x="496" y="441"/>
              <a:ext cx="166" cy="201"/>
            </a:xfrm>
            <a:custGeom>
              <a:avLst/>
              <a:gdLst>
                <a:gd name="T0" fmla="*/ 56 w 150"/>
                <a:gd name="T1" fmla="*/ 112 h 171"/>
                <a:gd name="T2" fmla="*/ 116 w 150"/>
                <a:gd name="T3" fmla="*/ 119 h 171"/>
                <a:gd name="T4" fmla="*/ 139 w 150"/>
                <a:gd name="T5" fmla="*/ 136 h 171"/>
                <a:gd name="T6" fmla="*/ 156 w 150"/>
                <a:gd name="T7" fmla="*/ 147 h 171"/>
                <a:gd name="T8" fmla="*/ 163 w 150"/>
                <a:gd name="T9" fmla="*/ 112 h 171"/>
                <a:gd name="T10" fmla="*/ 176 w 150"/>
                <a:gd name="T11" fmla="*/ 74 h 171"/>
                <a:gd name="T12" fmla="*/ 204 w 150"/>
                <a:gd name="T13" fmla="*/ 0 h 171"/>
                <a:gd name="T14" fmla="*/ 129 w 150"/>
                <a:gd name="T15" fmla="*/ 81 h 171"/>
                <a:gd name="T16" fmla="*/ 35 w 150"/>
                <a:gd name="T17" fmla="*/ 108 h 171"/>
                <a:gd name="T18" fmla="*/ 9 w 150"/>
                <a:gd name="T19" fmla="*/ 173 h 171"/>
                <a:gd name="T20" fmla="*/ 8 w 150"/>
                <a:gd name="T21" fmla="*/ 222 h 171"/>
                <a:gd name="T22" fmla="*/ 8 w 150"/>
                <a:gd name="T23" fmla="*/ 277 h 171"/>
                <a:gd name="T24" fmla="*/ 14 w 150"/>
                <a:gd name="T25" fmla="*/ 222 h 171"/>
                <a:gd name="T26" fmla="*/ 21 w 150"/>
                <a:gd name="T27" fmla="*/ 192 h 171"/>
                <a:gd name="T28" fmla="*/ 23 w 150"/>
                <a:gd name="T29" fmla="*/ 149 h 1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0" h="171">
                  <a:moveTo>
                    <a:pt x="42" y="69"/>
                  </a:moveTo>
                  <a:cubicBezTo>
                    <a:pt x="57" y="66"/>
                    <a:pt x="72" y="67"/>
                    <a:pt x="86" y="73"/>
                  </a:cubicBezTo>
                  <a:cubicBezTo>
                    <a:pt x="93" y="76"/>
                    <a:pt x="98" y="79"/>
                    <a:pt x="103" y="84"/>
                  </a:cubicBezTo>
                  <a:cubicBezTo>
                    <a:pt x="107" y="88"/>
                    <a:pt x="111" y="96"/>
                    <a:pt x="115" y="90"/>
                  </a:cubicBezTo>
                  <a:cubicBezTo>
                    <a:pt x="118" y="87"/>
                    <a:pt x="119" y="74"/>
                    <a:pt x="120" y="69"/>
                  </a:cubicBezTo>
                  <a:cubicBezTo>
                    <a:pt x="123" y="61"/>
                    <a:pt x="127" y="54"/>
                    <a:pt x="130" y="46"/>
                  </a:cubicBezTo>
                  <a:cubicBezTo>
                    <a:pt x="136" y="31"/>
                    <a:pt x="147" y="16"/>
                    <a:pt x="150" y="0"/>
                  </a:cubicBezTo>
                  <a:cubicBezTo>
                    <a:pt x="132" y="21"/>
                    <a:pt x="128" y="45"/>
                    <a:pt x="96" y="50"/>
                  </a:cubicBezTo>
                  <a:cubicBezTo>
                    <a:pt x="72" y="54"/>
                    <a:pt x="46" y="51"/>
                    <a:pt x="26" y="66"/>
                  </a:cubicBezTo>
                  <a:cubicBezTo>
                    <a:pt x="15" y="75"/>
                    <a:pt x="9" y="91"/>
                    <a:pt x="6" y="106"/>
                  </a:cubicBezTo>
                  <a:cubicBezTo>
                    <a:pt x="5" y="116"/>
                    <a:pt x="6" y="126"/>
                    <a:pt x="5" y="137"/>
                  </a:cubicBezTo>
                  <a:cubicBezTo>
                    <a:pt x="4" y="146"/>
                    <a:pt x="0" y="162"/>
                    <a:pt x="5" y="171"/>
                  </a:cubicBezTo>
                  <a:cubicBezTo>
                    <a:pt x="10" y="159"/>
                    <a:pt x="10" y="149"/>
                    <a:pt x="11" y="137"/>
                  </a:cubicBezTo>
                  <a:cubicBezTo>
                    <a:pt x="12" y="131"/>
                    <a:pt x="14" y="125"/>
                    <a:pt x="15" y="118"/>
                  </a:cubicBezTo>
                  <a:cubicBezTo>
                    <a:pt x="17" y="109"/>
                    <a:pt x="15" y="100"/>
                    <a:pt x="17" y="92"/>
                  </a:cubicBezTo>
                </a:path>
              </a:pathLst>
            </a:custGeom>
            <a:solidFill>
              <a:srgbClr val="82B3D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4" name="Freeform 132">
              <a:extLst>
                <a:ext uri="{FF2B5EF4-FFF2-40B4-BE49-F238E27FC236}">
                  <a16:creationId xmlns:a16="http://schemas.microsoft.com/office/drawing/2014/main" id="{BA9DFFDF-A292-4A96-9A11-79405967B1B6}"/>
                </a:ext>
              </a:extLst>
            </p:cNvPr>
            <p:cNvSpPr>
              <a:spLocks/>
            </p:cNvSpPr>
            <p:nvPr/>
          </p:nvSpPr>
          <p:spPr bwMode="auto">
            <a:xfrm>
              <a:off x="221" y="225"/>
              <a:ext cx="168" cy="306"/>
            </a:xfrm>
            <a:custGeom>
              <a:avLst/>
              <a:gdLst>
                <a:gd name="T0" fmla="*/ 0 w 151"/>
                <a:gd name="T1" fmla="*/ 424 h 260"/>
                <a:gd name="T2" fmla="*/ 37 w 151"/>
                <a:gd name="T3" fmla="*/ 367 h 260"/>
                <a:gd name="T4" fmla="*/ 87 w 151"/>
                <a:gd name="T5" fmla="*/ 338 h 260"/>
                <a:gd name="T6" fmla="*/ 140 w 151"/>
                <a:gd name="T7" fmla="*/ 334 h 260"/>
                <a:gd name="T8" fmla="*/ 180 w 151"/>
                <a:gd name="T9" fmla="*/ 347 h 260"/>
                <a:gd name="T10" fmla="*/ 186 w 151"/>
                <a:gd name="T11" fmla="*/ 353 h 260"/>
                <a:gd name="T12" fmla="*/ 188 w 151"/>
                <a:gd name="T13" fmla="*/ 355 h 260"/>
                <a:gd name="T14" fmla="*/ 194 w 151"/>
                <a:gd name="T15" fmla="*/ 359 h 260"/>
                <a:gd name="T16" fmla="*/ 195 w 151"/>
                <a:gd name="T17" fmla="*/ 361 h 260"/>
                <a:gd name="T18" fmla="*/ 198 w 151"/>
                <a:gd name="T19" fmla="*/ 367 h 260"/>
                <a:gd name="T20" fmla="*/ 199 w 151"/>
                <a:gd name="T21" fmla="*/ 368 h 260"/>
                <a:gd name="T22" fmla="*/ 206 w 151"/>
                <a:gd name="T23" fmla="*/ 375 h 260"/>
                <a:gd name="T24" fmla="*/ 208 w 151"/>
                <a:gd name="T25" fmla="*/ 368 h 260"/>
                <a:gd name="T26" fmla="*/ 195 w 151"/>
                <a:gd name="T27" fmla="*/ 55 h 260"/>
                <a:gd name="T28" fmla="*/ 194 w 151"/>
                <a:gd name="T29" fmla="*/ 2 h 260"/>
                <a:gd name="T30" fmla="*/ 113 w 151"/>
                <a:gd name="T31" fmla="*/ 22 h 260"/>
                <a:gd name="T32" fmla="*/ 36 w 151"/>
                <a:gd name="T33" fmla="*/ 0 h 260"/>
                <a:gd name="T34" fmla="*/ 34 w 151"/>
                <a:gd name="T35" fmla="*/ 6 h 260"/>
                <a:gd name="T36" fmla="*/ 32 w 151"/>
                <a:gd name="T37" fmla="*/ 49 h 260"/>
                <a:gd name="T38" fmla="*/ 33 w 151"/>
                <a:gd name="T39" fmla="*/ 257 h 260"/>
                <a:gd name="T40" fmla="*/ 0 w 151"/>
                <a:gd name="T41" fmla="*/ 424 h 2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1" h="260">
                  <a:moveTo>
                    <a:pt x="0" y="260"/>
                  </a:moveTo>
                  <a:cubicBezTo>
                    <a:pt x="9" y="241"/>
                    <a:pt x="19" y="233"/>
                    <a:pt x="27" y="225"/>
                  </a:cubicBezTo>
                  <a:cubicBezTo>
                    <a:pt x="36" y="215"/>
                    <a:pt x="50" y="207"/>
                    <a:pt x="63" y="207"/>
                  </a:cubicBezTo>
                  <a:cubicBezTo>
                    <a:pt x="75" y="206"/>
                    <a:pt x="93" y="203"/>
                    <a:pt x="102" y="205"/>
                  </a:cubicBezTo>
                  <a:cubicBezTo>
                    <a:pt x="110" y="207"/>
                    <a:pt x="123" y="208"/>
                    <a:pt x="131" y="213"/>
                  </a:cubicBezTo>
                  <a:cubicBezTo>
                    <a:pt x="132" y="214"/>
                    <a:pt x="134" y="215"/>
                    <a:pt x="135" y="217"/>
                  </a:cubicBezTo>
                  <a:cubicBezTo>
                    <a:pt x="136" y="217"/>
                    <a:pt x="136" y="217"/>
                    <a:pt x="137" y="218"/>
                  </a:cubicBezTo>
                  <a:cubicBezTo>
                    <a:pt x="138" y="219"/>
                    <a:pt x="139" y="219"/>
                    <a:pt x="140" y="220"/>
                  </a:cubicBezTo>
                  <a:cubicBezTo>
                    <a:pt x="140" y="221"/>
                    <a:pt x="141" y="221"/>
                    <a:pt x="141" y="222"/>
                  </a:cubicBezTo>
                  <a:cubicBezTo>
                    <a:pt x="142" y="223"/>
                    <a:pt x="143" y="224"/>
                    <a:pt x="144" y="225"/>
                  </a:cubicBezTo>
                  <a:cubicBezTo>
                    <a:pt x="144" y="225"/>
                    <a:pt x="145" y="225"/>
                    <a:pt x="145" y="226"/>
                  </a:cubicBezTo>
                  <a:cubicBezTo>
                    <a:pt x="146" y="227"/>
                    <a:pt x="147" y="229"/>
                    <a:pt x="149" y="230"/>
                  </a:cubicBezTo>
                  <a:cubicBezTo>
                    <a:pt x="151" y="226"/>
                    <a:pt x="151" y="226"/>
                    <a:pt x="151" y="226"/>
                  </a:cubicBezTo>
                  <a:cubicBezTo>
                    <a:pt x="145" y="210"/>
                    <a:pt x="142" y="100"/>
                    <a:pt x="141" y="34"/>
                  </a:cubicBezTo>
                  <a:cubicBezTo>
                    <a:pt x="140" y="14"/>
                    <a:pt x="140" y="10"/>
                    <a:pt x="140" y="2"/>
                  </a:cubicBezTo>
                  <a:cubicBezTo>
                    <a:pt x="136" y="9"/>
                    <a:pt x="112" y="14"/>
                    <a:pt x="83" y="14"/>
                  </a:cubicBezTo>
                  <a:cubicBezTo>
                    <a:pt x="52" y="14"/>
                    <a:pt x="26" y="8"/>
                    <a:pt x="26" y="0"/>
                  </a:cubicBezTo>
                  <a:cubicBezTo>
                    <a:pt x="26" y="0"/>
                    <a:pt x="26" y="2"/>
                    <a:pt x="25" y="3"/>
                  </a:cubicBezTo>
                  <a:cubicBezTo>
                    <a:pt x="24" y="13"/>
                    <a:pt x="24" y="15"/>
                    <a:pt x="23" y="31"/>
                  </a:cubicBezTo>
                  <a:cubicBezTo>
                    <a:pt x="22" y="68"/>
                    <a:pt x="23" y="117"/>
                    <a:pt x="24" y="157"/>
                  </a:cubicBezTo>
                  <a:cubicBezTo>
                    <a:pt x="25" y="186"/>
                    <a:pt x="17" y="222"/>
                    <a:pt x="0" y="260"/>
                  </a:cubicBezTo>
                  <a:close/>
                </a:path>
              </a:pathLst>
            </a:custGeom>
            <a:solidFill>
              <a:srgbClr val="A5C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5" name="Freeform 133">
              <a:extLst>
                <a:ext uri="{FF2B5EF4-FFF2-40B4-BE49-F238E27FC236}">
                  <a16:creationId xmlns:a16="http://schemas.microsoft.com/office/drawing/2014/main" id="{A6771938-2FBD-463B-967F-B820CDAF6C5C}"/>
                </a:ext>
              </a:extLst>
            </p:cNvPr>
            <p:cNvSpPr>
              <a:spLocks/>
            </p:cNvSpPr>
            <p:nvPr/>
          </p:nvSpPr>
          <p:spPr bwMode="auto">
            <a:xfrm>
              <a:off x="623" y="1150"/>
              <a:ext cx="138" cy="54"/>
            </a:xfrm>
            <a:custGeom>
              <a:avLst/>
              <a:gdLst>
                <a:gd name="T0" fmla="*/ 54 w 125"/>
                <a:gd name="T1" fmla="*/ 15 h 46"/>
                <a:gd name="T2" fmla="*/ 0 w 125"/>
                <a:gd name="T3" fmla="*/ 0 h 46"/>
                <a:gd name="T4" fmla="*/ 0 w 125"/>
                <a:gd name="T5" fmla="*/ 48 h 46"/>
                <a:gd name="T6" fmla="*/ 0 w 125"/>
                <a:gd name="T7" fmla="*/ 56 h 46"/>
                <a:gd name="T8" fmla="*/ 83 w 125"/>
                <a:gd name="T9" fmla="*/ 74 h 46"/>
                <a:gd name="T10" fmla="*/ 166 w 125"/>
                <a:gd name="T11" fmla="*/ 58 h 46"/>
                <a:gd name="T12" fmla="*/ 168 w 125"/>
                <a:gd name="T13" fmla="*/ 54 h 46"/>
                <a:gd name="T14" fmla="*/ 168 w 125"/>
                <a:gd name="T15" fmla="*/ 34 h 46"/>
                <a:gd name="T16" fmla="*/ 54 w 125"/>
                <a:gd name="T17" fmla="*/ 15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 h="46">
                  <a:moveTo>
                    <a:pt x="40" y="9"/>
                  </a:moveTo>
                  <a:cubicBezTo>
                    <a:pt x="26" y="6"/>
                    <a:pt x="13" y="3"/>
                    <a:pt x="0" y="0"/>
                  </a:cubicBezTo>
                  <a:cubicBezTo>
                    <a:pt x="0" y="30"/>
                    <a:pt x="0" y="30"/>
                    <a:pt x="0" y="30"/>
                  </a:cubicBezTo>
                  <a:cubicBezTo>
                    <a:pt x="0" y="31"/>
                    <a:pt x="0" y="34"/>
                    <a:pt x="0" y="35"/>
                  </a:cubicBezTo>
                  <a:cubicBezTo>
                    <a:pt x="6" y="41"/>
                    <a:pt x="31" y="46"/>
                    <a:pt x="62" y="46"/>
                  </a:cubicBezTo>
                  <a:cubicBezTo>
                    <a:pt x="91" y="46"/>
                    <a:pt x="116" y="41"/>
                    <a:pt x="123" y="36"/>
                  </a:cubicBezTo>
                  <a:cubicBezTo>
                    <a:pt x="124" y="35"/>
                    <a:pt x="125" y="33"/>
                    <a:pt x="125" y="33"/>
                  </a:cubicBezTo>
                  <a:cubicBezTo>
                    <a:pt x="125" y="21"/>
                    <a:pt x="125" y="21"/>
                    <a:pt x="125" y="21"/>
                  </a:cubicBezTo>
                  <a:cubicBezTo>
                    <a:pt x="101" y="21"/>
                    <a:pt x="73" y="17"/>
                    <a:pt x="40" y="9"/>
                  </a:cubicBez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6" name="Freeform 134">
              <a:extLst>
                <a:ext uri="{FF2B5EF4-FFF2-40B4-BE49-F238E27FC236}">
                  <a16:creationId xmlns:a16="http://schemas.microsoft.com/office/drawing/2014/main" id="{D530F5B4-7782-405C-86B6-B146D483CDB9}"/>
                </a:ext>
              </a:extLst>
            </p:cNvPr>
            <p:cNvSpPr>
              <a:spLocks/>
            </p:cNvSpPr>
            <p:nvPr/>
          </p:nvSpPr>
          <p:spPr bwMode="auto">
            <a:xfrm>
              <a:off x="155" y="490"/>
              <a:ext cx="81" cy="49"/>
            </a:xfrm>
            <a:custGeom>
              <a:avLst/>
              <a:gdLst>
                <a:gd name="T0" fmla="*/ 14 w 73"/>
                <a:gd name="T1" fmla="*/ 1 h 41"/>
                <a:gd name="T2" fmla="*/ 20 w 73"/>
                <a:gd name="T3" fmla="*/ 67 h 41"/>
                <a:gd name="T4" fmla="*/ 78 w 73"/>
                <a:gd name="T5" fmla="*/ 71 h 41"/>
                <a:gd name="T6" fmla="*/ 82 w 73"/>
                <a:gd name="T7" fmla="*/ 60 h 41"/>
                <a:gd name="T8" fmla="*/ 82 w 73"/>
                <a:gd name="T9" fmla="*/ 60 h 41"/>
                <a:gd name="T10" fmla="*/ 100 w 73"/>
                <a:gd name="T11" fmla="*/ 0 h 41"/>
                <a:gd name="T12" fmla="*/ 14 w 73"/>
                <a:gd name="T13" fmla="*/ 1 h 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41">
                  <a:moveTo>
                    <a:pt x="11" y="1"/>
                  </a:moveTo>
                  <a:cubicBezTo>
                    <a:pt x="1" y="6"/>
                    <a:pt x="0" y="36"/>
                    <a:pt x="14" y="39"/>
                  </a:cubicBezTo>
                  <a:cubicBezTo>
                    <a:pt x="22" y="41"/>
                    <a:pt x="41" y="41"/>
                    <a:pt x="57" y="41"/>
                  </a:cubicBezTo>
                  <a:cubicBezTo>
                    <a:pt x="58" y="39"/>
                    <a:pt x="59" y="37"/>
                    <a:pt x="60" y="35"/>
                  </a:cubicBezTo>
                  <a:cubicBezTo>
                    <a:pt x="60" y="35"/>
                    <a:pt x="60" y="35"/>
                    <a:pt x="60" y="35"/>
                  </a:cubicBezTo>
                  <a:cubicBezTo>
                    <a:pt x="65" y="23"/>
                    <a:pt x="69" y="11"/>
                    <a:pt x="73" y="0"/>
                  </a:cubicBezTo>
                  <a:cubicBezTo>
                    <a:pt x="50" y="0"/>
                    <a:pt x="22" y="0"/>
                    <a:pt x="11" y="1"/>
                  </a:cubicBez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7" name="Freeform 135">
              <a:extLst>
                <a:ext uri="{FF2B5EF4-FFF2-40B4-BE49-F238E27FC236}">
                  <a16:creationId xmlns:a16="http://schemas.microsoft.com/office/drawing/2014/main" id="{D72A73F8-0E81-4DBE-997F-B4CFE8A5C604}"/>
                </a:ext>
              </a:extLst>
            </p:cNvPr>
            <p:cNvSpPr>
              <a:spLocks/>
            </p:cNvSpPr>
            <p:nvPr/>
          </p:nvSpPr>
          <p:spPr bwMode="auto">
            <a:xfrm>
              <a:off x="299" y="235"/>
              <a:ext cx="34" cy="1"/>
            </a:xfrm>
            <a:custGeom>
              <a:avLst/>
              <a:gdLst>
                <a:gd name="T0" fmla="*/ 0 w 31"/>
                <a:gd name="T1" fmla="*/ 1 h 1"/>
                <a:gd name="T2" fmla="*/ 41 w 31"/>
                <a:gd name="T3" fmla="*/ 0 h 1"/>
                <a:gd name="T4" fmla="*/ 0 60000 65536"/>
                <a:gd name="T5" fmla="*/ 0 60000 65536"/>
              </a:gdLst>
              <a:ahLst/>
              <a:cxnLst>
                <a:cxn ang="T4">
                  <a:pos x="T0" y="T1"/>
                </a:cxn>
                <a:cxn ang="T5">
                  <a:pos x="T2" y="T3"/>
                </a:cxn>
              </a:cxnLst>
              <a:rect l="0" t="0" r="r" b="b"/>
              <a:pathLst>
                <a:path w="31" h="1">
                  <a:moveTo>
                    <a:pt x="0" y="1"/>
                  </a:moveTo>
                  <a:cubicBezTo>
                    <a:pt x="5" y="1"/>
                    <a:pt x="26" y="1"/>
                    <a:pt x="31" y="0"/>
                  </a:cubicBezTo>
                </a:path>
              </a:pathLst>
            </a:custGeom>
            <a:solidFill>
              <a:srgbClr val="EEB1D7"/>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8" name="Freeform 136">
              <a:extLst>
                <a:ext uri="{FF2B5EF4-FFF2-40B4-BE49-F238E27FC236}">
                  <a16:creationId xmlns:a16="http://schemas.microsoft.com/office/drawing/2014/main" id="{C2563B8B-D428-4AA9-8429-EB872E67824B}"/>
                </a:ext>
              </a:extLst>
            </p:cNvPr>
            <p:cNvSpPr>
              <a:spLocks/>
            </p:cNvSpPr>
            <p:nvPr/>
          </p:nvSpPr>
          <p:spPr bwMode="auto">
            <a:xfrm>
              <a:off x="257" y="537"/>
              <a:ext cx="462" cy="517"/>
            </a:xfrm>
            <a:custGeom>
              <a:avLst/>
              <a:gdLst>
                <a:gd name="T0" fmla="*/ 421 w 418"/>
                <a:gd name="T1" fmla="*/ 254 h 438"/>
                <a:gd name="T2" fmla="*/ 443 w 418"/>
                <a:gd name="T3" fmla="*/ 410 h 438"/>
                <a:gd name="T4" fmla="*/ 490 w 418"/>
                <a:gd name="T5" fmla="*/ 541 h 438"/>
                <a:gd name="T6" fmla="*/ 526 w 418"/>
                <a:gd name="T7" fmla="*/ 621 h 438"/>
                <a:gd name="T8" fmla="*/ 557 w 418"/>
                <a:gd name="T9" fmla="*/ 674 h 438"/>
                <a:gd name="T10" fmla="*/ 538 w 418"/>
                <a:gd name="T11" fmla="*/ 708 h 438"/>
                <a:gd name="T12" fmla="*/ 477 w 418"/>
                <a:gd name="T13" fmla="*/ 679 h 438"/>
                <a:gd name="T14" fmla="*/ 454 w 418"/>
                <a:gd name="T15" fmla="*/ 654 h 438"/>
                <a:gd name="T16" fmla="*/ 419 w 418"/>
                <a:gd name="T17" fmla="*/ 665 h 438"/>
                <a:gd name="T18" fmla="*/ 396 w 418"/>
                <a:gd name="T19" fmla="*/ 635 h 438"/>
                <a:gd name="T20" fmla="*/ 355 w 418"/>
                <a:gd name="T21" fmla="*/ 615 h 438"/>
                <a:gd name="T22" fmla="*/ 329 w 418"/>
                <a:gd name="T23" fmla="*/ 562 h 438"/>
                <a:gd name="T24" fmla="*/ 293 w 418"/>
                <a:gd name="T25" fmla="*/ 539 h 438"/>
                <a:gd name="T26" fmla="*/ 266 w 418"/>
                <a:gd name="T27" fmla="*/ 528 h 438"/>
                <a:gd name="T28" fmla="*/ 231 w 418"/>
                <a:gd name="T29" fmla="*/ 492 h 438"/>
                <a:gd name="T30" fmla="*/ 210 w 418"/>
                <a:gd name="T31" fmla="*/ 469 h 438"/>
                <a:gd name="T32" fmla="*/ 188 w 418"/>
                <a:gd name="T33" fmla="*/ 419 h 438"/>
                <a:gd name="T34" fmla="*/ 169 w 418"/>
                <a:gd name="T35" fmla="*/ 377 h 438"/>
                <a:gd name="T36" fmla="*/ 161 w 418"/>
                <a:gd name="T37" fmla="*/ 331 h 438"/>
                <a:gd name="T38" fmla="*/ 183 w 418"/>
                <a:gd name="T39" fmla="*/ 322 h 438"/>
                <a:gd name="T40" fmla="*/ 82 w 418"/>
                <a:gd name="T41" fmla="*/ 334 h 438"/>
                <a:gd name="T42" fmla="*/ 50 w 418"/>
                <a:gd name="T43" fmla="*/ 299 h 438"/>
                <a:gd name="T44" fmla="*/ 25 w 418"/>
                <a:gd name="T45" fmla="*/ 242 h 438"/>
                <a:gd name="T46" fmla="*/ 10 w 418"/>
                <a:gd name="T47" fmla="*/ 201 h 438"/>
                <a:gd name="T48" fmla="*/ 3 w 418"/>
                <a:gd name="T49" fmla="*/ 153 h 438"/>
                <a:gd name="T50" fmla="*/ 31 w 418"/>
                <a:gd name="T51" fmla="*/ 85 h 438"/>
                <a:gd name="T52" fmla="*/ 106 w 418"/>
                <a:gd name="T53" fmla="*/ 63 h 438"/>
                <a:gd name="T54" fmla="*/ 156 w 418"/>
                <a:gd name="T55" fmla="*/ 74 h 438"/>
                <a:gd name="T56" fmla="*/ 218 w 418"/>
                <a:gd name="T57" fmla="*/ 164 h 438"/>
                <a:gd name="T58" fmla="*/ 256 w 418"/>
                <a:gd name="T59" fmla="*/ 211 h 438"/>
                <a:gd name="T60" fmla="*/ 291 w 418"/>
                <a:gd name="T61" fmla="*/ 339 h 438"/>
                <a:gd name="T62" fmla="*/ 292 w 418"/>
                <a:gd name="T63" fmla="*/ 214 h 438"/>
                <a:gd name="T64" fmla="*/ 293 w 418"/>
                <a:gd name="T65" fmla="*/ 195 h 438"/>
                <a:gd name="T66" fmla="*/ 318 w 418"/>
                <a:gd name="T67" fmla="*/ 148 h 438"/>
                <a:gd name="T68" fmla="*/ 359 w 418"/>
                <a:gd name="T69" fmla="*/ 93 h 438"/>
                <a:gd name="T70" fmla="*/ 328 w 418"/>
                <a:gd name="T71" fmla="*/ 100 h 438"/>
                <a:gd name="T72" fmla="*/ 328 w 418"/>
                <a:gd name="T73" fmla="*/ 67 h 438"/>
                <a:gd name="T74" fmla="*/ 386 w 418"/>
                <a:gd name="T75" fmla="*/ 6 h 438"/>
                <a:gd name="T76" fmla="*/ 422 w 418"/>
                <a:gd name="T77" fmla="*/ 71 h 438"/>
                <a:gd name="T78" fmla="*/ 424 w 418"/>
                <a:gd name="T79" fmla="*/ 113 h 438"/>
                <a:gd name="T80" fmla="*/ 388 w 418"/>
                <a:gd name="T81" fmla="*/ 98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18" h="438">
                  <a:moveTo>
                    <a:pt x="311" y="88"/>
                  </a:moveTo>
                  <a:cubicBezTo>
                    <a:pt x="312" y="104"/>
                    <a:pt x="306" y="140"/>
                    <a:pt x="312" y="154"/>
                  </a:cubicBezTo>
                  <a:cubicBezTo>
                    <a:pt x="319" y="169"/>
                    <a:pt x="319" y="178"/>
                    <a:pt x="322" y="190"/>
                  </a:cubicBezTo>
                  <a:cubicBezTo>
                    <a:pt x="325" y="202"/>
                    <a:pt x="322" y="235"/>
                    <a:pt x="328" y="249"/>
                  </a:cubicBezTo>
                  <a:cubicBezTo>
                    <a:pt x="334" y="264"/>
                    <a:pt x="336" y="271"/>
                    <a:pt x="341" y="279"/>
                  </a:cubicBezTo>
                  <a:cubicBezTo>
                    <a:pt x="345" y="287"/>
                    <a:pt x="353" y="317"/>
                    <a:pt x="363" y="329"/>
                  </a:cubicBezTo>
                  <a:cubicBezTo>
                    <a:pt x="374" y="342"/>
                    <a:pt x="374" y="352"/>
                    <a:pt x="381" y="358"/>
                  </a:cubicBezTo>
                  <a:cubicBezTo>
                    <a:pt x="388" y="365"/>
                    <a:pt x="385" y="372"/>
                    <a:pt x="390" y="378"/>
                  </a:cubicBezTo>
                  <a:cubicBezTo>
                    <a:pt x="396" y="384"/>
                    <a:pt x="399" y="385"/>
                    <a:pt x="403" y="389"/>
                  </a:cubicBezTo>
                  <a:cubicBezTo>
                    <a:pt x="407" y="394"/>
                    <a:pt x="416" y="403"/>
                    <a:pt x="413" y="410"/>
                  </a:cubicBezTo>
                  <a:cubicBezTo>
                    <a:pt x="410" y="417"/>
                    <a:pt x="418" y="434"/>
                    <a:pt x="413" y="436"/>
                  </a:cubicBezTo>
                  <a:cubicBezTo>
                    <a:pt x="408" y="438"/>
                    <a:pt x="409" y="433"/>
                    <a:pt x="399" y="430"/>
                  </a:cubicBezTo>
                  <a:cubicBezTo>
                    <a:pt x="388" y="427"/>
                    <a:pt x="378" y="421"/>
                    <a:pt x="373" y="423"/>
                  </a:cubicBezTo>
                  <a:cubicBezTo>
                    <a:pt x="368" y="425"/>
                    <a:pt x="353" y="419"/>
                    <a:pt x="354" y="413"/>
                  </a:cubicBezTo>
                  <a:cubicBezTo>
                    <a:pt x="355" y="406"/>
                    <a:pt x="350" y="403"/>
                    <a:pt x="350" y="403"/>
                  </a:cubicBezTo>
                  <a:cubicBezTo>
                    <a:pt x="350" y="403"/>
                    <a:pt x="341" y="397"/>
                    <a:pt x="337" y="397"/>
                  </a:cubicBezTo>
                  <a:cubicBezTo>
                    <a:pt x="334" y="397"/>
                    <a:pt x="330" y="394"/>
                    <a:pt x="324" y="396"/>
                  </a:cubicBezTo>
                  <a:cubicBezTo>
                    <a:pt x="318" y="398"/>
                    <a:pt x="314" y="405"/>
                    <a:pt x="310" y="404"/>
                  </a:cubicBezTo>
                  <a:cubicBezTo>
                    <a:pt x="307" y="403"/>
                    <a:pt x="303" y="402"/>
                    <a:pt x="300" y="398"/>
                  </a:cubicBezTo>
                  <a:cubicBezTo>
                    <a:pt x="297" y="394"/>
                    <a:pt x="300" y="390"/>
                    <a:pt x="293" y="386"/>
                  </a:cubicBezTo>
                  <a:cubicBezTo>
                    <a:pt x="285" y="381"/>
                    <a:pt x="293" y="373"/>
                    <a:pt x="281" y="375"/>
                  </a:cubicBezTo>
                  <a:cubicBezTo>
                    <a:pt x="270" y="377"/>
                    <a:pt x="271" y="384"/>
                    <a:pt x="262" y="374"/>
                  </a:cubicBezTo>
                  <a:cubicBezTo>
                    <a:pt x="252" y="364"/>
                    <a:pt x="252" y="358"/>
                    <a:pt x="249" y="355"/>
                  </a:cubicBezTo>
                  <a:cubicBezTo>
                    <a:pt x="246" y="352"/>
                    <a:pt x="249" y="345"/>
                    <a:pt x="244" y="341"/>
                  </a:cubicBezTo>
                  <a:cubicBezTo>
                    <a:pt x="239" y="337"/>
                    <a:pt x="239" y="329"/>
                    <a:pt x="233" y="329"/>
                  </a:cubicBezTo>
                  <a:cubicBezTo>
                    <a:pt x="226" y="329"/>
                    <a:pt x="217" y="328"/>
                    <a:pt x="217" y="328"/>
                  </a:cubicBezTo>
                  <a:cubicBezTo>
                    <a:pt x="217" y="328"/>
                    <a:pt x="218" y="328"/>
                    <a:pt x="208" y="325"/>
                  </a:cubicBezTo>
                  <a:cubicBezTo>
                    <a:pt x="197" y="321"/>
                    <a:pt x="202" y="332"/>
                    <a:pt x="197" y="321"/>
                  </a:cubicBezTo>
                  <a:cubicBezTo>
                    <a:pt x="192" y="309"/>
                    <a:pt x="195" y="298"/>
                    <a:pt x="187" y="298"/>
                  </a:cubicBezTo>
                  <a:cubicBezTo>
                    <a:pt x="179" y="298"/>
                    <a:pt x="171" y="299"/>
                    <a:pt x="171" y="299"/>
                  </a:cubicBezTo>
                  <a:cubicBezTo>
                    <a:pt x="160" y="295"/>
                    <a:pt x="160" y="295"/>
                    <a:pt x="160" y="295"/>
                  </a:cubicBezTo>
                  <a:cubicBezTo>
                    <a:pt x="160" y="295"/>
                    <a:pt x="159" y="290"/>
                    <a:pt x="156" y="285"/>
                  </a:cubicBezTo>
                  <a:cubicBezTo>
                    <a:pt x="153" y="280"/>
                    <a:pt x="157" y="278"/>
                    <a:pt x="152" y="270"/>
                  </a:cubicBezTo>
                  <a:cubicBezTo>
                    <a:pt x="146" y="263"/>
                    <a:pt x="146" y="260"/>
                    <a:pt x="139" y="255"/>
                  </a:cubicBezTo>
                  <a:cubicBezTo>
                    <a:pt x="132" y="250"/>
                    <a:pt x="133" y="243"/>
                    <a:pt x="130" y="240"/>
                  </a:cubicBezTo>
                  <a:cubicBezTo>
                    <a:pt x="127" y="237"/>
                    <a:pt x="128" y="234"/>
                    <a:pt x="125" y="229"/>
                  </a:cubicBezTo>
                  <a:cubicBezTo>
                    <a:pt x="123" y="226"/>
                    <a:pt x="111" y="217"/>
                    <a:pt x="108" y="210"/>
                  </a:cubicBezTo>
                  <a:cubicBezTo>
                    <a:pt x="106" y="205"/>
                    <a:pt x="112" y="200"/>
                    <a:pt x="119" y="201"/>
                  </a:cubicBezTo>
                  <a:cubicBezTo>
                    <a:pt x="142" y="202"/>
                    <a:pt x="164" y="220"/>
                    <a:pt x="183" y="229"/>
                  </a:cubicBezTo>
                  <a:cubicBezTo>
                    <a:pt x="183" y="229"/>
                    <a:pt x="167" y="213"/>
                    <a:pt x="136" y="196"/>
                  </a:cubicBezTo>
                  <a:cubicBezTo>
                    <a:pt x="101" y="177"/>
                    <a:pt x="86" y="206"/>
                    <a:pt x="76" y="205"/>
                  </a:cubicBezTo>
                  <a:cubicBezTo>
                    <a:pt x="68" y="206"/>
                    <a:pt x="67" y="204"/>
                    <a:pt x="61" y="203"/>
                  </a:cubicBezTo>
                  <a:cubicBezTo>
                    <a:pt x="55" y="202"/>
                    <a:pt x="55" y="195"/>
                    <a:pt x="50" y="193"/>
                  </a:cubicBezTo>
                  <a:cubicBezTo>
                    <a:pt x="45" y="191"/>
                    <a:pt x="44" y="189"/>
                    <a:pt x="37" y="181"/>
                  </a:cubicBezTo>
                  <a:cubicBezTo>
                    <a:pt x="31" y="174"/>
                    <a:pt x="26" y="165"/>
                    <a:pt x="22" y="158"/>
                  </a:cubicBezTo>
                  <a:cubicBezTo>
                    <a:pt x="18" y="151"/>
                    <a:pt x="21" y="153"/>
                    <a:pt x="19" y="147"/>
                  </a:cubicBezTo>
                  <a:cubicBezTo>
                    <a:pt x="17" y="142"/>
                    <a:pt x="18" y="142"/>
                    <a:pt x="13" y="136"/>
                  </a:cubicBezTo>
                  <a:cubicBezTo>
                    <a:pt x="9" y="130"/>
                    <a:pt x="7" y="130"/>
                    <a:pt x="7" y="122"/>
                  </a:cubicBezTo>
                  <a:cubicBezTo>
                    <a:pt x="7" y="114"/>
                    <a:pt x="10" y="116"/>
                    <a:pt x="5" y="110"/>
                  </a:cubicBezTo>
                  <a:cubicBezTo>
                    <a:pt x="0" y="103"/>
                    <a:pt x="3" y="99"/>
                    <a:pt x="3" y="93"/>
                  </a:cubicBezTo>
                  <a:cubicBezTo>
                    <a:pt x="3" y="87"/>
                    <a:pt x="1" y="84"/>
                    <a:pt x="1" y="77"/>
                  </a:cubicBezTo>
                  <a:cubicBezTo>
                    <a:pt x="5" y="67"/>
                    <a:pt x="13" y="58"/>
                    <a:pt x="23" y="52"/>
                  </a:cubicBezTo>
                  <a:cubicBezTo>
                    <a:pt x="29" y="49"/>
                    <a:pt x="46" y="46"/>
                    <a:pt x="54" y="44"/>
                  </a:cubicBezTo>
                  <a:cubicBezTo>
                    <a:pt x="63" y="42"/>
                    <a:pt x="69" y="38"/>
                    <a:pt x="79" y="38"/>
                  </a:cubicBezTo>
                  <a:cubicBezTo>
                    <a:pt x="84" y="38"/>
                    <a:pt x="88" y="41"/>
                    <a:pt x="95" y="42"/>
                  </a:cubicBezTo>
                  <a:cubicBezTo>
                    <a:pt x="103" y="43"/>
                    <a:pt x="112" y="43"/>
                    <a:pt x="116" y="45"/>
                  </a:cubicBezTo>
                  <a:cubicBezTo>
                    <a:pt x="136" y="52"/>
                    <a:pt x="138" y="77"/>
                    <a:pt x="151" y="90"/>
                  </a:cubicBezTo>
                  <a:cubicBezTo>
                    <a:pt x="154" y="94"/>
                    <a:pt x="158" y="95"/>
                    <a:pt x="161" y="100"/>
                  </a:cubicBezTo>
                  <a:cubicBezTo>
                    <a:pt x="164" y="104"/>
                    <a:pt x="164" y="109"/>
                    <a:pt x="168" y="113"/>
                  </a:cubicBezTo>
                  <a:cubicBezTo>
                    <a:pt x="173" y="119"/>
                    <a:pt x="192" y="119"/>
                    <a:pt x="190" y="129"/>
                  </a:cubicBezTo>
                  <a:cubicBezTo>
                    <a:pt x="193" y="140"/>
                    <a:pt x="185" y="155"/>
                    <a:pt x="193" y="176"/>
                  </a:cubicBezTo>
                  <a:cubicBezTo>
                    <a:pt x="201" y="198"/>
                    <a:pt x="215" y="206"/>
                    <a:pt x="215" y="206"/>
                  </a:cubicBezTo>
                  <a:cubicBezTo>
                    <a:pt x="207" y="181"/>
                    <a:pt x="193" y="168"/>
                    <a:pt x="204" y="152"/>
                  </a:cubicBezTo>
                  <a:cubicBezTo>
                    <a:pt x="216" y="137"/>
                    <a:pt x="212" y="139"/>
                    <a:pt x="216" y="130"/>
                  </a:cubicBezTo>
                  <a:cubicBezTo>
                    <a:pt x="215" y="132"/>
                    <a:pt x="215" y="132"/>
                    <a:pt x="215" y="132"/>
                  </a:cubicBezTo>
                  <a:cubicBezTo>
                    <a:pt x="215" y="129"/>
                    <a:pt x="215" y="122"/>
                    <a:pt x="217" y="119"/>
                  </a:cubicBezTo>
                  <a:cubicBezTo>
                    <a:pt x="220" y="115"/>
                    <a:pt x="226" y="116"/>
                    <a:pt x="228" y="112"/>
                  </a:cubicBezTo>
                  <a:cubicBezTo>
                    <a:pt x="233" y="104"/>
                    <a:pt x="228" y="97"/>
                    <a:pt x="236" y="90"/>
                  </a:cubicBezTo>
                  <a:cubicBezTo>
                    <a:pt x="235" y="91"/>
                    <a:pt x="235" y="91"/>
                    <a:pt x="235" y="91"/>
                  </a:cubicBezTo>
                  <a:cubicBezTo>
                    <a:pt x="247" y="85"/>
                    <a:pt x="266" y="67"/>
                    <a:pt x="266" y="57"/>
                  </a:cubicBezTo>
                  <a:cubicBezTo>
                    <a:pt x="258" y="72"/>
                    <a:pt x="247" y="73"/>
                    <a:pt x="242" y="68"/>
                  </a:cubicBezTo>
                  <a:cubicBezTo>
                    <a:pt x="239" y="67"/>
                    <a:pt x="243" y="61"/>
                    <a:pt x="243" y="61"/>
                  </a:cubicBezTo>
                  <a:cubicBezTo>
                    <a:pt x="241" y="58"/>
                    <a:pt x="246" y="55"/>
                    <a:pt x="245" y="53"/>
                  </a:cubicBezTo>
                  <a:cubicBezTo>
                    <a:pt x="244" y="50"/>
                    <a:pt x="244" y="46"/>
                    <a:pt x="243" y="41"/>
                  </a:cubicBezTo>
                  <a:cubicBezTo>
                    <a:pt x="245" y="28"/>
                    <a:pt x="247" y="13"/>
                    <a:pt x="249" y="7"/>
                  </a:cubicBezTo>
                  <a:cubicBezTo>
                    <a:pt x="258" y="2"/>
                    <a:pt x="272" y="0"/>
                    <a:pt x="286" y="3"/>
                  </a:cubicBezTo>
                  <a:cubicBezTo>
                    <a:pt x="299" y="5"/>
                    <a:pt x="309" y="11"/>
                    <a:pt x="316" y="19"/>
                  </a:cubicBezTo>
                  <a:cubicBezTo>
                    <a:pt x="315" y="25"/>
                    <a:pt x="314" y="33"/>
                    <a:pt x="313" y="43"/>
                  </a:cubicBezTo>
                  <a:cubicBezTo>
                    <a:pt x="311" y="45"/>
                    <a:pt x="316" y="51"/>
                    <a:pt x="314" y="55"/>
                  </a:cubicBezTo>
                  <a:cubicBezTo>
                    <a:pt x="311" y="60"/>
                    <a:pt x="315" y="60"/>
                    <a:pt x="314" y="69"/>
                  </a:cubicBezTo>
                  <a:cubicBezTo>
                    <a:pt x="312" y="78"/>
                    <a:pt x="316" y="77"/>
                    <a:pt x="310" y="76"/>
                  </a:cubicBezTo>
                  <a:cubicBezTo>
                    <a:pt x="300" y="76"/>
                    <a:pt x="292" y="73"/>
                    <a:pt x="288" y="59"/>
                  </a:cubicBezTo>
                  <a:cubicBezTo>
                    <a:pt x="287" y="73"/>
                    <a:pt x="295" y="84"/>
                    <a:pt x="311" y="88"/>
                  </a:cubicBezTo>
                  <a:close/>
                </a:path>
              </a:pathLst>
            </a:custGeom>
            <a:solidFill>
              <a:srgbClr val="AB0034"/>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89" name="Freeform 137">
              <a:extLst>
                <a:ext uri="{FF2B5EF4-FFF2-40B4-BE49-F238E27FC236}">
                  <a16:creationId xmlns:a16="http://schemas.microsoft.com/office/drawing/2014/main" id="{CAFA0EF5-6D78-4622-8345-9A83222405C8}"/>
                </a:ext>
              </a:extLst>
            </p:cNvPr>
            <p:cNvSpPr>
              <a:spLocks/>
            </p:cNvSpPr>
            <p:nvPr/>
          </p:nvSpPr>
          <p:spPr bwMode="auto">
            <a:xfrm>
              <a:off x="321" y="607"/>
              <a:ext cx="350" cy="383"/>
            </a:xfrm>
            <a:custGeom>
              <a:avLst/>
              <a:gdLst>
                <a:gd name="T0" fmla="*/ 52 w 316"/>
                <a:gd name="T1" fmla="*/ 205 h 325"/>
                <a:gd name="T2" fmla="*/ 14 w 316"/>
                <a:gd name="T3" fmla="*/ 131 h 325"/>
                <a:gd name="T4" fmla="*/ 10 w 316"/>
                <a:gd name="T5" fmla="*/ 68 h 325"/>
                <a:gd name="T6" fmla="*/ 95 w 316"/>
                <a:gd name="T7" fmla="*/ 58 h 325"/>
                <a:gd name="T8" fmla="*/ 106 w 316"/>
                <a:gd name="T9" fmla="*/ 85 h 325"/>
                <a:gd name="T10" fmla="*/ 135 w 316"/>
                <a:gd name="T11" fmla="*/ 104 h 325"/>
                <a:gd name="T12" fmla="*/ 163 w 316"/>
                <a:gd name="T13" fmla="*/ 157 h 325"/>
                <a:gd name="T14" fmla="*/ 207 w 316"/>
                <a:gd name="T15" fmla="*/ 235 h 325"/>
                <a:gd name="T16" fmla="*/ 218 w 316"/>
                <a:gd name="T17" fmla="*/ 138 h 325"/>
                <a:gd name="T18" fmla="*/ 269 w 316"/>
                <a:gd name="T19" fmla="*/ 47 h 325"/>
                <a:gd name="T20" fmla="*/ 277 w 316"/>
                <a:gd name="T21" fmla="*/ 9 h 325"/>
                <a:gd name="T22" fmla="*/ 311 w 316"/>
                <a:gd name="T23" fmla="*/ 9 h 325"/>
                <a:gd name="T24" fmla="*/ 320 w 316"/>
                <a:gd name="T25" fmla="*/ 31 h 325"/>
                <a:gd name="T26" fmla="*/ 338 w 316"/>
                <a:gd name="T27" fmla="*/ 39 h 325"/>
                <a:gd name="T28" fmla="*/ 352 w 316"/>
                <a:gd name="T29" fmla="*/ 71 h 325"/>
                <a:gd name="T30" fmla="*/ 330 w 316"/>
                <a:gd name="T31" fmla="*/ 38 h 325"/>
                <a:gd name="T32" fmla="*/ 320 w 316"/>
                <a:gd name="T33" fmla="*/ 111 h 325"/>
                <a:gd name="T34" fmla="*/ 340 w 316"/>
                <a:gd name="T35" fmla="*/ 227 h 325"/>
                <a:gd name="T36" fmla="*/ 343 w 316"/>
                <a:gd name="T37" fmla="*/ 330 h 325"/>
                <a:gd name="T38" fmla="*/ 387 w 316"/>
                <a:gd name="T39" fmla="*/ 447 h 325"/>
                <a:gd name="T40" fmla="*/ 413 w 316"/>
                <a:gd name="T41" fmla="*/ 493 h 325"/>
                <a:gd name="T42" fmla="*/ 412 w 316"/>
                <a:gd name="T43" fmla="*/ 523 h 325"/>
                <a:gd name="T44" fmla="*/ 350 w 316"/>
                <a:gd name="T45" fmla="*/ 497 h 325"/>
                <a:gd name="T46" fmla="*/ 281 w 316"/>
                <a:gd name="T47" fmla="*/ 453 h 325"/>
                <a:gd name="T48" fmla="*/ 254 w 316"/>
                <a:gd name="T49" fmla="*/ 411 h 325"/>
                <a:gd name="T50" fmla="*/ 217 w 316"/>
                <a:gd name="T51" fmla="*/ 389 h 325"/>
                <a:gd name="T52" fmla="*/ 209 w 316"/>
                <a:gd name="T53" fmla="*/ 369 h 325"/>
                <a:gd name="T54" fmla="*/ 187 w 316"/>
                <a:gd name="T55" fmla="*/ 357 h 325"/>
                <a:gd name="T56" fmla="*/ 164 w 316"/>
                <a:gd name="T57" fmla="*/ 342 h 325"/>
                <a:gd name="T58" fmla="*/ 141 w 316"/>
                <a:gd name="T59" fmla="*/ 332 h 325"/>
                <a:gd name="T60" fmla="*/ 134 w 316"/>
                <a:gd name="T61" fmla="*/ 293 h 325"/>
                <a:gd name="T62" fmla="*/ 161 w 316"/>
                <a:gd name="T63" fmla="*/ 277 h 325"/>
                <a:gd name="T64" fmla="*/ 71 w 316"/>
                <a:gd name="T65" fmla="*/ 220 h 3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6" h="325">
                  <a:moveTo>
                    <a:pt x="38" y="126"/>
                  </a:moveTo>
                  <a:cubicBezTo>
                    <a:pt x="22" y="119"/>
                    <a:pt x="17" y="94"/>
                    <a:pt x="11" y="80"/>
                  </a:cubicBezTo>
                  <a:cubicBezTo>
                    <a:pt x="7" y="67"/>
                    <a:pt x="0" y="55"/>
                    <a:pt x="7" y="42"/>
                  </a:cubicBezTo>
                  <a:cubicBezTo>
                    <a:pt x="18" y="25"/>
                    <a:pt x="57" y="21"/>
                    <a:pt x="70" y="36"/>
                  </a:cubicBezTo>
                  <a:cubicBezTo>
                    <a:pt x="74" y="41"/>
                    <a:pt x="75" y="48"/>
                    <a:pt x="79" y="52"/>
                  </a:cubicBezTo>
                  <a:cubicBezTo>
                    <a:pt x="84" y="57"/>
                    <a:pt x="93" y="59"/>
                    <a:pt x="99" y="64"/>
                  </a:cubicBezTo>
                  <a:cubicBezTo>
                    <a:pt x="109" y="72"/>
                    <a:pt x="116" y="84"/>
                    <a:pt x="120" y="96"/>
                  </a:cubicBezTo>
                  <a:cubicBezTo>
                    <a:pt x="127" y="116"/>
                    <a:pt x="135" y="132"/>
                    <a:pt x="153" y="143"/>
                  </a:cubicBezTo>
                  <a:cubicBezTo>
                    <a:pt x="145" y="127"/>
                    <a:pt x="148" y="96"/>
                    <a:pt x="161" y="84"/>
                  </a:cubicBezTo>
                  <a:cubicBezTo>
                    <a:pt x="177" y="69"/>
                    <a:pt x="192" y="51"/>
                    <a:pt x="198" y="29"/>
                  </a:cubicBezTo>
                  <a:cubicBezTo>
                    <a:pt x="199" y="21"/>
                    <a:pt x="197" y="12"/>
                    <a:pt x="204" y="6"/>
                  </a:cubicBezTo>
                  <a:cubicBezTo>
                    <a:pt x="210" y="0"/>
                    <a:pt x="223" y="0"/>
                    <a:pt x="229" y="6"/>
                  </a:cubicBezTo>
                  <a:cubicBezTo>
                    <a:pt x="232" y="10"/>
                    <a:pt x="231" y="15"/>
                    <a:pt x="236" y="19"/>
                  </a:cubicBezTo>
                  <a:cubicBezTo>
                    <a:pt x="239" y="21"/>
                    <a:pt x="245" y="22"/>
                    <a:pt x="248" y="24"/>
                  </a:cubicBezTo>
                  <a:cubicBezTo>
                    <a:pt x="259" y="28"/>
                    <a:pt x="260" y="32"/>
                    <a:pt x="259" y="43"/>
                  </a:cubicBezTo>
                  <a:cubicBezTo>
                    <a:pt x="257" y="30"/>
                    <a:pt x="251" y="30"/>
                    <a:pt x="243" y="23"/>
                  </a:cubicBezTo>
                  <a:cubicBezTo>
                    <a:pt x="248" y="38"/>
                    <a:pt x="238" y="53"/>
                    <a:pt x="236" y="68"/>
                  </a:cubicBezTo>
                  <a:cubicBezTo>
                    <a:pt x="234" y="92"/>
                    <a:pt x="246" y="116"/>
                    <a:pt x="250" y="139"/>
                  </a:cubicBezTo>
                  <a:cubicBezTo>
                    <a:pt x="253" y="161"/>
                    <a:pt x="248" y="181"/>
                    <a:pt x="253" y="202"/>
                  </a:cubicBezTo>
                  <a:cubicBezTo>
                    <a:pt x="260" y="226"/>
                    <a:pt x="270" y="252"/>
                    <a:pt x="284" y="273"/>
                  </a:cubicBezTo>
                  <a:cubicBezTo>
                    <a:pt x="290" y="282"/>
                    <a:pt x="298" y="291"/>
                    <a:pt x="304" y="301"/>
                  </a:cubicBezTo>
                  <a:cubicBezTo>
                    <a:pt x="309" y="309"/>
                    <a:pt x="316" y="317"/>
                    <a:pt x="303" y="320"/>
                  </a:cubicBezTo>
                  <a:cubicBezTo>
                    <a:pt x="284" y="325"/>
                    <a:pt x="276" y="306"/>
                    <a:pt x="257" y="304"/>
                  </a:cubicBezTo>
                  <a:cubicBezTo>
                    <a:pt x="237" y="302"/>
                    <a:pt x="217" y="295"/>
                    <a:pt x="207" y="277"/>
                  </a:cubicBezTo>
                  <a:cubicBezTo>
                    <a:pt x="201" y="266"/>
                    <a:pt x="198" y="257"/>
                    <a:pt x="187" y="251"/>
                  </a:cubicBezTo>
                  <a:cubicBezTo>
                    <a:pt x="177" y="246"/>
                    <a:pt x="166" y="246"/>
                    <a:pt x="160" y="238"/>
                  </a:cubicBezTo>
                  <a:cubicBezTo>
                    <a:pt x="158" y="234"/>
                    <a:pt x="158" y="230"/>
                    <a:pt x="154" y="226"/>
                  </a:cubicBezTo>
                  <a:cubicBezTo>
                    <a:pt x="149" y="222"/>
                    <a:pt x="144" y="221"/>
                    <a:pt x="138" y="218"/>
                  </a:cubicBezTo>
                  <a:cubicBezTo>
                    <a:pt x="133" y="215"/>
                    <a:pt x="127" y="212"/>
                    <a:pt x="121" y="209"/>
                  </a:cubicBezTo>
                  <a:cubicBezTo>
                    <a:pt x="116" y="207"/>
                    <a:pt x="109" y="207"/>
                    <a:pt x="104" y="203"/>
                  </a:cubicBezTo>
                  <a:cubicBezTo>
                    <a:pt x="100" y="199"/>
                    <a:pt x="94" y="185"/>
                    <a:pt x="98" y="179"/>
                  </a:cubicBezTo>
                  <a:cubicBezTo>
                    <a:pt x="102" y="174"/>
                    <a:pt x="113" y="175"/>
                    <a:pt x="118" y="169"/>
                  </a:cubicBezTo>
                  <a:cubicBezTo>
                    <a:pt x="97" y="154"/>
                    <a:pt x="82" y="131"/>
                    <a:pt x="52" y="135"/>
                  </a:cubicBezTo>
                </a:path>
              </a:pathLst>
            </a:custGeom>
            <a:solidFill>
              <a:srgbClr val="B9164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0" name="Freeform 138">
              <a:extLst>
                <a:ext uri="{FF2B5EF4-FFF2-40B4-BE49-F238E27FC236}">
                  <a16:creationId xmlns:a16="http://schemas.microsoft.com/office/drawing/2014/main" id="{3F909BE8-32A0-415B-A4EB-C817D367639F}"/>
                </a:ext>
              </a:extLst>
            </p:cNvPr>
            <p:cNvSpPr>
              <a:spLocks/>
            </p:cNvSpPr>
            <p:nvPr/>
          </p:nvSpPr>
          <p:spPr bwMode="auto">
            <a:xfrm>
              <a:off x="619" y="482"/>
              <a:ext cx="225" cy="505"/>
            </a:xfrm>
            <a:custGeom>
              <a:avLst/>
              <a:gdLst>
                <a:gd name="T0" fmla="*/ 31 w 204"/>
                <a:gd name="T1" fmla="*/ 11 h 428"/>
                <a:gd name="T2" fmla="*/ 56 w 204"/>
                <a:gd name="T3" fmla="*/ 7 h 428"/>
                <a:gd name="T4" fmla="*/ 83 w 204"/>
                <a:gd name="T5" fmla="*/ 1 h 428"/>
                <a:gd name="T6" fmla="*/ 108 w 204"/>
                <a:gd name="T7" fmla="*/ 2 h 428"/>
                <a:gd name="T8" fmla="*/ 122 w 204"/>
                <a:gd name="T9" fmla="*/ 8 h 428"/>
                <a:gd name="T10" fmla="*/ 141 w 204"/>
                <a:gd name="T11" fmla="*/ 15 h 428"/>
                <a:gd name="T12" fmla="*/ 169 w 204"/>
                <a:gd name="T13" fmla="*/ 18 h 428"/>
                <a:gd name="T14" fmla="*/ 191 w 204"/>
                <a:gd name="T15" fmla="*/ 26 h 428"/>
                <a:gd name="T16" fmla="*/ 211 w 204"/>
                <a:gd name="T17" fmla="*/ 40 h 428"/>
                <a:gd name="T18" fmla="*/ 225 w 204"/>
                <a:gd name="T19" fmla="*/ 63 h 428"/>
                <a:gd name="T20" fmla="*/ 247 w 204"/>
                <a:gd name="T21" fmla="*/ 119 h 428"/>
                <a:gd name="T22" fmla="*/ 249 w 204"/>
                <a:gd name="T23" fmla="*/ 146 h 428"/>
                <a:gd name="T24" fmla="*/ 217 w 204"/>
                <a:gd name="T25" fmla="*/ 211 h 428"/>
                <a:gd name="T26" fmla="*/ 212 w 204"/>
                <a:gd name="T27" fmla="*/ 340 h 428"/>
                <a:gd name="T28" fmla="*/ 222 w 204"/>
                <a:gd name="T29" fmla="*/ 243 h 428"/>
                <a:gd name="T30" fmla="*/ 235 w 204"/>
                <a:gd name="T31" fmla="*/ 237 h 428"/>
                <a:gd name="T32" fmla="*/ 247 w 204"/>
                <a:gd name="T33" fmla="*/ 245 h 428"/>
                <a:gd name="T34" fmla="*/ 251 w 204"/>
                <a:gd name="T35" fmla="*/ 265 h 428"/>
                <a:gd name="T36" fmla="*/ 251 w 204"/>
                <a:gd name="T37" fmla="*/ 326 h 428"/>
                <a:gd name="T38" fmla="*/ 256 w 204"/>
                <a:gd name="T39" fmla="*/ 356 h 428"/>
                <a:gd name="T40" fmla="*/ 257 w 204"/>
                <a:gd name="T41" fmla="*/ 376 h 428"/>
                <a:gd name="T42" fmla="*/ 259 w 204"/>
                <a:gd name="T43" fmla="*/ 400 h 428"/>
                <a:gd name="T44" fmla="*/ 263 w 204"/>
                <a:gd name="T45" fmla="*/ 435 h 428"/>
                <a:gd name="T46" fmla="*/ 264 w 204"/>
                <a:gd name="T47" fmla="*/ 464 h 428"/>
                <a:gd name="T48" fmla="*/ 260 w 204"/>
                <a:gd name="T49" fmla="*/ 477 h 428"/>
                <a:gd name="T50" fmla="*/ 245 w 204"/>
                <a:gd name="T51" fmla="*/ 473 h 428"/>
                <a:gd name="T52" fmla="*/ 234 w 204"/>
                <a:gd name="T53" fmla="*/ 493 h 428"/>
                <a:gd name="T54" fmla="*/ 251 w 204"/>
                <a:gd name="T55" fmla="*/ 516 h 428"/>
                <a:gd name="T56" fmla="*/ 260 w 204"/>
                <a:gd name="T57" fmla="*/ 539 h 428"/>
                <a:gd name="T58" fmla="*/ 267 w 204"/>
                <a:gd name="T59" fmla="*/ 566 h 428"/>
                <a:gd name="T60" fmla="*/ 263 w 204"/>
                <a:gd name="T61" fmla="*/ 585 h 428"/>
                <a:gd name="T62" fmla="*/ 253 w 204"/>
                <a:gd name="T63" fmla="*/ 583 h 428"/>
                <a:gd name="T64" fmla="*/ 245 w 204"/>
                <a:gd name="T65" fmla="*/ 557 h 428"/>
                <a:gd name="T66" fmla="*/ 234 w 204"/>
                <a:gd name="T67" fmla="*/ 573 h 428"/>
                <a:gd name="T68" fmla="*/ 245 w 204"/>
                <a:gd name="T69" fmla="*/ 616 h 428"/>
                <a:gd name="T70" fmla="*/ 247 w 204"/>
                <a:gd name="T71" fmla="*/ 651 h 428"/>
                <a:gd name="T72" fmla="*/ 238 w 204"/>
                <a:gd name="T73" fmla="*/ 683 h 428"/>
                <a:gd name="T74" fmla="*/ 216 w 204"/>
                <a:gd name="T75" fmla="*/ 702 h 428"/>
                <a:gd name="T76" fmla="*/ 178 w 204"/>
                <a:gd name="T77" fmla="*/ 680 h 428"/>
                <a:gd name="T78" fmla="*/ 161 w 204"/>
                <a:gd name="T79" fmla="*/ 656 h 428"/>
                <a:gd name="T80" fmla="*/ 142 w 204"/>
                <a:gd name="T81" fmla="*/ 619 h 428"/>
                <a:gd name="T82" fmla="*/ 120 w 204"/>
                <a:gd name="T83" fmla="*/ 558 h 428"/>
                <a:gd name="T84" fmla="*/ 107 w 204"/>
                <a:gd name="T85" fmla="*/ 522 h 428"/>
                <a:gd name="T86" fmla="*/ 92 w 204"/>
                <a:gd name="T87" fmla="*/ 473 h 428"/>
                <a:gd name="T88" fmla="*/ 79 w 204"/>
                <a:gd name="T89" fmla="*/ 428 h 428"/>
                <a:gd name="T90" fmla="*/ 47 w 204"/>
                <a:gd name="T91" fmla="*/ 349 h 428"/>
                <a:gd name="T92" fmla="*/ 32 w 204"/>
                <a:gd name="T93" fmla="*/ 304 h 428"/>
                <a:gd name="T94" fmla="*/ 2 w 204"/>
                <a:gd name="T95" fmla="*/ 219 h 428"/>
                <a:gd name="T96" fmla="*/ 32 w 204"/>
                <a:gd name="T97" fmla="*/ 168 h 428"/>
                <a:gd name="T98" fmla="*/ 2 w 204"/>
                <a:gd name="T99" fmla="*/ 201 h 428"/>
                <a:gd name="T100" fmla="*/ 2 w 204"/>
                <a:gd name="T101" fmla="*/ 199 h 428"/>
                <a:gd name="T102" fmla="*/ 8 w 204"/>
                <a:gd name="T103" fmla="*/ 107 h 428"/>
                <a:gd name="T104" fmla="*/ 3 w 204"/>
                <a:gd name="T105" fmla="*/ 99 h 4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4" h="428">
                  <a:moveTo>
                    <a:pt x="23" y="7"/>
                  </a:moveTo>
                  <a:cubicBezTo>
                    <a:pt x="30" y="5"/>
                    <a:pt x="39" y="4"/>
                    <a:pt x="42" y="4"/>
                  </a:cubicBezTo>
                  <a:cubicBezTo>
                    <a:pt x="47" y="4"/>
                    <a:pt x="57" y="2"/>
                    <a:pt x="62" y="1"/>
                  </a:cubicBezTo>
                  <a:cubicBezTo>
                    <a:pt x="68" y="0"/>
                    <a:pt x="75" y="2"/>
                    <a:pt x="81" y="2"/>
                  </a:cubicBezTo>
                  <a:cubicBezTo>
                    <a:pt x="87" y="2"/>
                    <a:pt x="89" y="5"/>
                    <a:pt x="92" y="5"/>
                  </a:cubicBezTo>
                  <a:cubicBezTo>
                    <a:pt x="96" y="5"/>
                    <a:pt x="102" y="8"/>
                    <a:pt x="105" y="9"/>
                  </a:cubicBezTo>
                  <a:cubicBezTo>
                    <a:pt x="108" y="9"/>
                    <a:pt x="119" y="9"/>
                    <a:pt x="126" y="11"/>
                  </a:cubicBezTo>
                  <a:cubicBezTo>
                    <a:pt x="132" y="13"/>
                    <a:pt x="136" y="16"/>
                    <a:pt x="142" y="16"/>
                  </a:cubicBezTo>
                  <a:cubicBezTo>
                    <a:pt x="148" y="16"/>
                    <a:pt x="150" y="21"/>
                    <a:pt x="157" y="25"/>
                  </a:cubicBezTo>
                  <a:cubicBezTo>
                    <a:pt x="164" y="29"/>
                    <a:pt x="164" y="35"/>
                    <a:pt x="168" y="38"/>
                  </a:cubicBezTo>
                  <a:cubicBezTo>
                    <a:pt x="172" y="40"/>
                    <a:pt x="184" y="66"/>
                    <a:pt x="184" y="73"/>
                  </a:cubicBezTo>
                  <a:cubicBezTo>
                    <a:pt x="184" y="81"/>
                    <a:pt x="187" y="82"/>
                    <a:pt x="186" y="89"/>
                  </a:cubicBezTo>
                  <a:cubicBezTo>
                    <a:pt x="185" y="96"/>
                    <a:pt x="186" y="111"/>
                    <a:pt x="162" y="129"/>
                  </a:cubicBezTo>
                  <a:cubicBezTo>
                    <a:pt x="138" y="146"/>
                    <a:pt x="146" y="188"/>
                    <a:pt x="158" y="207"/>
                  </a:cubicBezTo>
                  <a:cubicBezTo>
                    <a:pt x="143" y="170"/>
                    <a:pt x="162" y="149"/>
                    <a:pt x="165" y="148"/>
                  </a:cubicBezTo>
                  <a:cubicBezTo>
                    <a:pt x="168" y="147"/>
                    <a:pt x="172" y="144"/>
                    <a:pt x="175" y="144"/>
                  </a:cubicBezTo>
                  <a:cubicBezTo>
                    <a:pt x="179" y="144"/>
                    <a:pt x="184" y="149"/>
                    <a:pt x="184" y="149"/>
                  </a:cubicBezTo>
                  <a:cubicBezTo>
                    <a:pt x="184" y="149"/>
                    <a:pt x="186" y="157"/>
                    <a:pt x="188" y="162"/>
                  </a:cubicBezTo>
                  <a:cubicBezTo>
                    <a:pt x="190" y="168"/>
                    <a:pt x="187" y="192"/>
                    <a:pt x="188" y="198"/>
                  </a:cubicBezTo>
                  <a:cubicBezTo>
                    <a:pt x="189" y="204"/>
                    <a:pt x="185" y="211"/>
                    <a:pt x="190" y="217"/>
                  </a:cubicBezTo>
                  <a:cubicBezTo>
                    <a:pt x="195" y="222"/>
                    <a:pt x="189" y="225"/>
                    <a:pt x="191" y="229"/>
                  </a:cubicBezTo>
                  <a:cubicBezTo>
                    <a:pt x="193" y="233"/>
                    <a:pt x="193" y="238"/>
                    <a:pt x="193" y="243"/>
                  </a:cubicBezTo>
                  <a:cubicBezTo>
                    <a:pt x="193" y="248"/>
                    <a:pt x="189" y="254"/>
                    <a:pt x="196" y="265"/>
                  </a:cubicBezTo>
                  <a:cubicBezTo>
                    <a:pt x="204" y="276"/>
                    <a:pt x="195" y="274"/>
                    <a:pt x="197" y="282"/>
                  </a:cubicBezTo>
                  <a:cubicBezTo>
                    <a:pt x="199" y="289"/>
                    <a:pt x="194" y="290"/>
                    <a:pt x="194" y="290"/>
                  </a:cubicBezTo>
                  <a:cubicBezTo>
                    <a:pt x="194" y="290"/>
                    <a:pt x="187" y="294"/>
                    <a:pt x="182" y="288"/>
                  </a:cubicBezTo>
                  <a:cubicBezTo>
                    <a:pt x="177" y="283"/>
                    <a:pt x="175" y="295"/>
                    <a:pt x="174" y="300"/>
                  </a:cubicBezTo>
                  <a:cubicBezTo>
                    <a:pt x="173" y="305"/>
                    <a:pt x="178" y="305"/>
                    <a:pt x="188" y="314"/>
                  </a:cubicBezTo>
                  <a:cubicBezTo>
                    <a:pt x="198" y="322"/>
                    <a:pt x="190" y="318"/>
                    <a:pt x="194" y="328"/>
                  </a:cubicBezTo>
                  <a:cubicBezTo>
                    <a:pt x="198" y="338"/>
                    <a:pt x="198" y="337"/>
                    <a:pt x="199" y="345"/>
                  </a:cubicBezTo>
                  <a:cubicBezTo>
                    <a:pt x="200" y="354"/>
                    <a:pt x="198" y="353"/>
                    <a:pt x="196" y="356"/>
                  </a:cubicBezTo>
                  <a:cubicBezTo>
                    <a:pt x="194" y="359"/>
                    <a:pt x="193" y="360"/>
                    <a:pt x="189" y="355"/>
                  </a:cubicBezTo>
                  <a:cubicBezTo>
                    <a:pt x="185" y="350"/>
                    <a:pt x="188" y="345"/>
                    <a:pt x="182" y="339"/>
                  </a:cubicBezTo>
                  <a:cubicBezTo>
                    <a:pt x="175" y="332"/>
                    <a:pt x="178" y="343"/>
                    <a:pt x="174" y="349"/>
                  </a:cubicBezTo>
                  <a:cubicBezTo>
                    <a:pt x="171" y="356"/>
                    <a:pt x="178" y="362"/>
                    <a:pt x="182" y="375"/>
                  </a:cubicBezTo>
                  <a:cubicBezTo>
                    <a:pt x="186" y="387"/>
                    <a:pt x="183" y="387"/>
                    <a:pt x="184" y="397"/>
                  </a:cubicBezTo>
                  <a:cubicBezTo>
                    <a:pt x="185" y="406"/>
                    <a:pt x="181" y="409"/>
                    <a:pt x="178" y="416"/>
                  </a:cubicBezTo>
                  <a:cubicBezTo>
                    <a:pt x="174" y="423"/>
                    <a:pt x="170" y="425"/>
                    <a:pt x="161" y="427"/>
                  </a:cubicBezTo>
                  <a:cubicBezTo>
                    <a:pt x="151" y="428"/>
                    <a:pt x="135" y="423"/>
                    <a:pt x="132" y="414"/>
                  </a:cubicBezTo>
                  <a:cubicBezTo>
                    <a:pt x="129" y="405"/>
                    <a:pt x="129" y="412"/>
                    <a:pt x="120" y="399"/>
                  </a:cubicBezTo>
                  <a:cubicBezTo>
                    <a:pt x="112" y="385"/>
                    <a:pt x="110" y="390"/>
                    <a:pt x="106" y="377"/>
                  </a:cubicBezTo>
                  <a:cubicBezTo>
                    <a:pt x="102" y="365"/>
                    <a:pt x="99" y="350"/>
                    <a:pt x="90" y="340"/>
                  </a:cubicBezTo>
                  <a:cubicBezTo>
                    <a:pt x="82" y="329"/>
                    <a:pt x="83" y="328"/>
                    <a:pt x="80" y="318"/>
                  </a:cubicBezTo>
                  <a:cubicBezTo>
                    <a:pt x="77" y="309"/>
                    <a:pt x="76" y="304"/>
                    <a:pt x="68" y="288"/>
                  </a:cubicBezTo>
                  <a:cubicBezTo>
                    <a:pt x="59" y="273"/>
                    <a:pt x="62" y="274"/>
                    <a:pt x="59" y="261"/>
                  </a:cubicBezTo>
                  <a:cubicBezTo>
                    <a:pt x="56" y="249"/>
                    <a:pt x="36" y="226"/>
                    <a:pt x="35" y="213"/>
                  </a:cubicBezTo>
                  <a:cubicBezTo>
                    <a:pt x="34" y="199"/>
                    <a:pt x="28" y="204"/>
                    <a:pt x="24" y="186"/>
                  </a:cubicBezTo>
                  <a:cubicBezTo>
                    <a:pt x="20" y="167"/>
                    <a:pt x="0" y="156"/>
                    <a:pt x="2" y="134"/>
                  </a:cubicBezTo>
                  <a:cubicBezTo>
                    <a:pt x="16" y="129"/>
                    <a:pt x="24" y="119"/>
                    <a:pt x="24" y="102"/>
                  </a:cubicBezTo>
                  <a:cubicBezTo>
                    <a:pt x="22" y="117"/>
                    <a:pt x="14" y="121"/>
                    <a:pt x="2" y="122"/>
                  </a:cubicBezTo>
                  <a:cubicBezTo>
                    <a:pt x="2" y="121"/>
                    <a:pt x="2" y="121"/>
                    <a:pt x="2" y="121"/>
                  </a:cubicBezTo>
                  <a:cubicBezTo>
                    <a:pt x="1" y="100"/>
                    <a:pt x="3" y="75"/>
                    <a:pt x="5" y="65"/>
                  </a:cubicBezTo>
                  <a:cubicBezTo>
                    <a:pt x="5" y="63"/>
                    <a:pt x="5" y="61"/>
                    <a:pt x="3" y="60"/>
                  </a:cubicBezTo>
                </a:path>
              </a:pathLst>
            </a:custGeom>
            <a:solidFill>
              <a:srgbClr val="AB0034"/>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1" name="Freeform 139">
              <a:extLst>
                <a:ext uri="{FF2B5EF4-FFF2-40B4-BE49-F238E27FC236}">
                  <a16:creationId xmlns:a16="http://schemas.microsoft.com/office/drawing/2014/main" id="{F398496A-89D7-4D36-89DA-9A91C4EE5250}"/>
                </a:ext>
              </a:extLst>
            </p:cNvPr>
            <p:cNvSpPr>
              <a:spLocks/>
            </p:cNvSpPr>
            <p:nvPr/>
          </p:nvSpPr>
          <p:spPr bwMode="auto">
            <a:xfrm>
              <a:off x="138" y="547"/>
              <a:ext cx="77" cy="53"/>
            </a:xfrm>
            <a:custGeom>
              <a:avLst/>
              <a:gdLst>
                <a:gd name="T0" fmla="*/ 84 w 69"/>
                <a:gd name="T1" fmla="*/ 73 h 45"/>
                <a:gd name="T2" fmla="*/ 96 w 69"/>
                <a:gd name="T3" fmla="*/ 1 h 45"/>
                <a:gd name="T4" fmla="*/ 21 w 69"/>
                <a:gd name="T5" fmla="*/ 2 h 45"/>
                <a:gd name="T6" fmla="*/ 26 w 69"/>
                <a:gd name="T7" fmla="*/ 71 h 45"/>
                <a:gd name="T8" fmla="*/ 84 w 69"/>
                <a:gd name="T9" fmla="*/ 73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45">
                  <a:moveTo>
                    <a:pt x="60" y="45"/>
                  </a:moveTo>
                  <a:cubicBezTo>
                    <a:pt x="62" y="26"/>
                    <a:pt x="65" y="12"/>
                    <a:pt x="69" y="1"/>
                  </a:cubicBezTo>
                  <a:cubicBezTo>
                    <a:pt x="50" y="0"/>
                    <a:pt x="22" y="1"/>
                    <a:pt x="15" y="2"/>
                  </a:cubicBezTo>
                  <a:cubicBezTo>
                    <a:pt x="6" y="3"/>
                    <a:pt x="0" y="39"/>
                    <a:pt x="19" y="43"/>
                  </a:cubicBezTo>
                  <a:cubicBezTo>
                    <a:pt x="29" y="45"/>
                    <a:pt x="44" y="45"/>
                    <a:pt x="60" y="45"/>
                  </a:cubicBez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2" name="Freeform 140">
              <a:extLst>
                <a:ext uri="{FF2B5EF4-FFF2-40B4-BE49-F238E27FC236}">
                  <a16:creationId xmlns:a16="http://schemas.microsoft.com/office/drawing/2014/main" id="{C68B8611-021E-496C-81F3-4128D7FB5748}"/>
                </a:ext>
              </a:extLst>
            </p:cNvPr>
            <p:cNvSpPr>
              <a:spLocks/>
            </p:cNvSpPr>
            <p:nvPr/>
          </p:nvSpPr>
          <p:spPr bwMode="auto">
            <a:xfrm>
              <a:off x="172" y="319"/>
              <a:ext cx="53" cy="27"/>
            </a:xfrm>
            <a:custGeom>
              <a:avLst/>
              <a:gdLst>
                <a:gd name="T0" fmla="*/ 65 w 48"/>
                <a:gd name="T1" fmla="*/ 0 h 23"/>
                <a:gd name="T2" fmla="*/ 13 w 48"/>
                <a:gd name="T3" fmla="*/ 7 h 23"/>
                <a:gd name="T4" fmla="*/ 0 w 48"/>
                <a:gd name="T5" fmla="*/ 38 h 23"/>
                <a:gd name="T6" fmla="*/ 0 60000 65536"/>
                <a:gd name="T7" fmla="*/ 0 60000 65536"/>
                <a:gd name="T8" fmla="*/ 0 60000 65536"/>
              </a:gdLst>
              <a:ahLst/>
              <a:cxnLst>
                <a:cxn ang="T6">
                  <a:pos x="T0" y="T1"/>
                </a:cxn>
                <a:cxn ang="T7">
                  <a:pos x="T2" y="T3"/>
                </a:cxn>
                <a:cxn ang="T8">
                  <a:pos x="T4" y="T5"/>
                </a:cxn>
              </a:cxnLst>
              <a:rect l="0" t="0" r="r" b="b"/>
              <a:pathLst>
                <a:path w="48" h="23">
                  <a:moveTo>
                    <a:pt x="48" y="0"/>
                  </a:moveTo>
                  <a:cubicBezTo>
                    <a:pt x="34" y="0"/>
                    <a:pt x="17" y="4"/>
                    <a:pt x="10" y="4"/>
                  </a:cubicBezTo>
                  <a:cubicBezTo>
                    <a:pt x="4" y="6"/>
                    <a:pt x="0" y="14"/>
                    <a:pt x="0" y="23"/>
                  </a:cubicBezTo>
                </a:path>
              </a:pathLst>
            </a:custGeom>
            <a:solidFill>
              <a:srgbClr val="EEB1D7"/>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3" name="Freeform 141">
              <a:extLst>
                <a:ext uri="{FF2B5EF4-FFF2-40B4-BE49-F238E27FC236}">
                  <a16:creationId xmlns:a16="http://schemas.microsoft.com/office/drawing/2014/main" id="{2FA12999-1B87-4877-A96F-CD3F1222ABCF}"/>
                </a:ext>
              </a:extLst>
            </p:cNvPr>
            <p:cNvSpPr>
              <a:spLocks/>
            </p:cNvSpPr>
            <p:nvPr/>
          </p:nvSpPr>
          <p:spPr bwMode="auto">
            <a:xfrm>
              <a:off x="179" y="268"/>
              <a:ext cx="68" cy="25"/>
            </a:xfrm>
            <a:custGeom>
              <a:avLst/>
              <a:gdLst>
                <a:gd name="T0" fmla="*/ 85 w 61"/>
                <a:gd name="T1" fmla="*/ 18 h 21"/>
                <a:gd name="T2" fmla="*/ 22 w 61"/>
                <a:gd name="T3" fmla="*/ 0 h 21"/>
                <a:gd name="T4" fmla="*/ 0 w 61"/>
                <a:gd name="T5" fmla="*/ 36 h 21"/>
                <a:gd name="T6" fmla="*/ 0 60000 65536"/>
                <a:gd name="T7" fmla="*/ 0 60000 65536"/>
                <a:gd name="T8" fmla="*/ 0 60000 65536"/>
              </a:gdLst>
              <a:ahLst/>
              <a:cxnLst>
                <a:cxn ang="T6">
                  <a:pos x="T0" y="T1"/>
                </a:cxn>
                <a:cxn ang="T7">
                  <a:pos x="T2" y="T3"/>
                </a:cxn>
                <a:cxn ang="T8">
                  <a:pos x="T4" y="T5"/>
                </a:cxn>
              </a:cxnLst>
              <a:rect l="0" t="0" r="r" b="b"/>
              <a:pathLst>
                <a:path w="61" h="21">
                  <a:moveTo>
                    <a:pt x="61" y="11"/>
                  </a:moveTo>
                  <a:cubicBezTo>
                    <a:pt x="40" y="7"/>
                    <a:pt x="23" y="3"/>
                    <a:pt x="16" y="0"/>
                  </a:cubicBezTo>
                  <a:cubicBezTo>
                    <a:pt x="7" y="1"/>
                    <a:pt x="1" y="11"/>
                    <a:pt x="0" y="21"/>
                  </a:cubicBezTo>
                </a:path>
              </a:pathLst>
            </a:custGeom>
            <a:solidFill>
              <a:srgbClr val="EEB1D7"/>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4" name="Freeform 142">
              <a:extLst>
                <a:ext uri="{FF2B5EF4-FFF2-40B4-BE49-F238E27FC236}">
                  <a16:creationId xmlns:a16="http://schemas.microsoft.com/office/drawing/2014/main" id="{6144417E-250C-4F7C-836B-3132FC6B68B0}"/>
                </a:ext>
              </a:extLst>
            </p:cNvPr>
            <p:cNvSpPr>
              <a:spLocks/>
            </p:cNvSpPr>
            <p:nvPr/>
          </p:nvSpPr>
          <p:spPr bwMode="auto">
            <a:xfrm>
              <a:off x="166" y="264"/>
              <a:ext cx="81" cy="102"/>
            </a:xfrm>
            <a:custGeom>
              <a:avLst/>
              <a:gdLst>
                <a:gd name="T0" fmla="*/ 100 w 73"/>
                <a:gd name="T1" fmla="*/ 18 h 87"/>
                <a:gd name="T2" fmla="*/ 38 w 73"/>
                <a:gd name="T3" fmla="*/ 0 h 87"/>
                <a:gd name="T4" fmla="*/ 23 w 73"/>
                <a:gd name="T5" fmla="*/ 57 h 87"/>
                <a:gd name="T6" fmla="*/ 72 w 73"/>
                <a:gd name="T7" fmla="*/ 73 h 87"/>
                <a:gd name="T8" fmla="*/ 20 w 73"/>
                <a:gd name="T9" fmla="*/ 74 h 87"/>
                <a:gd name="T10" fmla="*/ 24 w 73"/>
                <a:gd name="T11" fmla="*/ 137 h 87"/>
                <a:gd name="T12" fmla="*/ 100 w 73"/>
                <a:gd name="T13" fmla="*/ 141 h 87"/>
                <a:gd name="T14" fmla="*/ 100 w 73"/>
                <a:gd name="T15" fmla="*/ 18 h 8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87">
                  <a:moveTo>
                    <a:pt x="73" y="11"/>
                  </a:moveTo>
                  <a:cubicBezTo>
                    <a:pt x="52" y="7"/>
                    <a:pt x="35" y="2"/>
                    <a:pt x="28" y="0"/>
                  </a:cubicBezTo>
                  <a:cubicBezTo>
                    <a:pt x="13" y="1"/>
                    <a:pt x="6" y="26"/>
                    <a:pt x="17" y="36"/>
                  </a:cubicBezTo>
                  <a:cubicBezTo>
                    <a:pt x="27" y="39"/>
                    <a:pt x="53" y="45"/>
                    <a:pt x="53" y="45"/>
                  </a:cubicBezTo>
                  <a:cubicBezTo>
                    <a:pt x="38" y="45"/>
                    <a:pt x="22" y="46"/>
                    <a:pt x="14" y="46"/>
                  </a:cubicBezTo>
                  <a:cubicBezTo>
                    <a:pt x="2" y="50"/>
                    <a:pt x="0" y="82"/>
                    <a:pt x="18" y="85"/>
                  </a:cubicBezTo>
                  <a:cubicBezTo>
                    <a:pt x="34" y="86"/>
                    <a:pt x="56" y="87"/>
                    <a:pt x="73" y="87"/>
                  </a:cubicBezTo>
                  <a:cubicBezTo>
                    <a:pt x="73" y="61"/>
                    <a:pt x="73" y="34"/>
                    <a:pt x="73" y="11"/>
                  </a:cubicBezTo>
                  <a:close/>
                </a:path>
              </a:pathLst>
            </a:custGeom>
            <a:solidFill>
              <a:srgbClr val="A5C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5" name="Freeform 143">
              <a:extLst>
                <a:ext uri="{FF2B5EF4-FFF2-40B4-BE49-F238E27FC236}">
                  <a16:creationId xmlns:a16="http://schemas.microsoft.com/office/drawing/2014/main" id="{172C0157-EF2A-4B2D-9EBA-B08B6A1C5759}"/>
                </a:ext>
              </a:extLst>
            </p:cNvPr>
            <p:cNvSpPr>
              <a:spLocks/>
            </p:cNvSpPr>
            <p:nvPr/>
          </p:nvSpPr>
          <p:spPr bwMode="auto">
            <a:xfrm>
              <a:off x="376" y="91"/>
              <a:ext cx="362" cy="573"/>
            </a:xfrm>
            <a:custGeom>
              <a:avLst/>
              <a:gdLst>
                <a:gd name="T0" fmla="*/ 351 w 327"/>
                <a:gd name="T1" fmla="*/ 116 h 485"/>
                <a:gd name="T2" fmla="*/ 325 w 327"/>
                <a:gd name="T3" fmla="*/ 92 h 485"/>
                <a:gd name="T4" fmla="*/ 329 w 327"/>
                <a:gd name="T5" fmla="*/ 57 h 485"/>
                <a:gd name="T6" fmla="*/ 283 w 327"/>
                <a:gd name="T7" fmla="*/ 33 h 485"/>
                <a:gd name="T8" fmla="*/ 266 w 327"/>
                <a:gd name="T9" fmla="*/ 63 h 485"/>
                <a:gd name="T10" fmla="*/ 263 w 327"/>
                <a:gd name="T11" fmla="*/ 20 h 485"/>
                <a:gd name="T12" fmla="*/ 218 w 327"/>
                <a:gd name="T13" fmla="*/ 17 h 485"/>
                <a:gd name="T14" fmla="*/ 183 w 327"/>
                <a:gd name="T15" fmla="*/ 82 h 485"/>
                <a:gd name="T16" fmla="*/ 168 w 327"/>
                <a:gd name="T17" fmla="*/ 41 h 485"/>
                <a:gd name="T18" fmla="*/ 118 w 327"/>
                <a:gd name="T19" fmla="*/ 56 h 485"/>
                <a:gd name="T20" fmla="*/ 112 w 327"/>
                <a:gd name="T21" fmla="*/ 109 h 485"/>
                <a:gd name="T22" fmla="*/ 103 w 327"/>
                <a:gd name="T23" fmla="*/ 125 h 485"/>
                <a:gd name="T24" fmla="*/ 3 w 327"/>
                <a:gd name="T25" fmla="*/ 372 h 485"/>
                <a:gd name="T26" fmla="*/ 15 w 327"/>
                <a:gd name="T27" fmla="*/ 574 h 485"/>
                <a:gd name="T28" fmla="*/ 15 w 327"/>
                <a:gd name="T29" fmla="*/ 575 h 485"/>
                <a:gd name="T30" fmla="*/ 54 w 327"/>
                <a:gd name="T31" fmla="*/ 646 h 485"/>
                <a:gd name="T32" fmla="*/ 60 w 327"/>
                <a:gd name="T33" fmla="*/ 725 h 485"/>
                <a:gd name="T34" fmla="*/ 55 w 327"/>
                <a:gd name="T35" fmla="*/ 721 h 485"/>
                <a:gd name="T36" fmla="*/ 145 w 327"/>
                <a:gd name="T37" fmla="*/ 790 h 485"/>
                <a:gd name="T38" fmla="*/ 148 w 327"/>
                <a:gd name="T39" fmla="*/ 789 h 485"/>
                <a:gd name="T40" fmla="*/ 148 w 327"/>
                <a:gd name="T41" fmla="*/ 715 h 485"/>
                <a:gd name="T42" fmla="*/ 179 w 327"/>
                <a:gd name="T43" fmla="*/ 534 h 485"/>
                <a:gd name="T44" fmla="*/ 198 w 327"/>
                <a:gd name="T45" fmla="*/ 471 h 485"/>
                <a:gd name="T46" fmla="*/ 198 w 327"/>
                <a:gd name="T47" fmla="*/ 471 h 485"/>
                <a:gd name="T48" fmla="*/ 198 w 327"/>
                <a:gd name="T49" fmla="*/ 471 h 485"/>
                <a:gd name="T50" fmla="*/ 193 w 327"/>
                <a:gd name="T51" fmla="*/ 434 h 485"/>
                <a:gd name="T52" fmla="*/ 190 w 327"/>
                <a:gd name="T53" fmla="*/ 432 h 485"/>
                <a:gd name="T54" fmla="*/ 225 w 327"/>
                <a:gd name="T55" fmla="*/ 269 h 485"/>
                <a:gd name="T56" fmla="*/ 226 w 327"/>
                <a:gd name="T57" fmla="*/ 271 h 485"/>
                <a:gd name="T58" fmla="*/ 271 w 327"/>
                <a:gd name="T59" fmla="*/ 279 h 485"/>
                <a:gd name="T60" fmla="*/ 271 w 327"/>
                <a:gd name="T61" fmla="*/ 279 h 485"/>
                <a:gd name="T62" fmla="*/ 271 w 327"/>
                <a:gd name="T63" fmla="*/ 279 h 485"/>
                <a:gd name="T64" fmla="*/ 331 w 327"/>
                <a:gd name="T65" fmla="*/ 275 h 485"/>
                <a:gd name="T66" fmla="*/ 444 w 327"/>
                <a:gd name="T67" fmla="*/ 274 h 485"/>
                <a:gd name="T68" fmla="*/ 351 w 327"/>
                <a:gd name="T69" fmla="*/ 116 h 4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27" h="485">
                  <a:moveTo>
                    <a:pt x="258" y="70"/>
                  </a:moveTo>
                  <a:cubicBezTo>
                    <a:pt x="254" y="68"/>
                    <a:pt x="241" y="59"/>
                    <a:pt x="240" y="56"/>
                  </a:cubicBezTo>
                  <a:cubicBezTo>
                    <a:pt x="238" y="54"/>
                    <a:pt x="237" y="48"/>
                    <a:pt x="242" y="35"/>
                  </a:cubicBezTo>
                  <a:cubicBezTo>
                    <a:pt x="247" y="19"/>
                    <a:pt x="220" y="3"/>
                    <a:pt x="209" y="20"/>
                  </a:cubicBezTo>
                  <a:cubicBezTo>
                    <a:pt x="206" y="25"/>
                    <a:pt x="204" y="28"/>
                    <a:pt x="196" y="38"/>
                  </a:cubicBezTo>
                  <a:cubicBezTo>
                    <a:pt x="196" y="38"/>
                    <a:pt x="197" y="15"/>
                    <a:pt x="194" y="12"/>
                  </a:cubicBezTo>
                  <a:cubicBezTo>
                    <a:pt x="185" y="0"/>
                    <a:pt x="167" y="3"/>
                    <a:pt x="161" y="10"/>
                  </a:cubicBezTo>
                  <a:cubicBezTo>
                    <a:pt x="156" y="16"/>
                    <a:pt x="160" y="47"/>
                    <a:pt x="135" y="49"/>
                  </a:cubicBezTo>
                  <a:cubicBezTo>
                    <a:pt x="122" y="48"/>
                    <a:pt x="124" y="34"/>
                    <a:pt x="124" y="25"/>
                  </a:cubicBezTo>
                  <a:cubicBezTo>
                    <a:pt x="125" y="17"/>
                    <a:pt x="91" y="16"/>
                    <a:pt x="88" y="34"/>
                  </a:cubicBezTo>
                  <a:cubicBezTo>
                    <a:pt x="87" y="45"/>
                    <a:pt x="86" y="56"/>
                    <a:pt x="82" y="66"/>
                  </a:cubicBezTo>
                  <a:cubicBezTo>
                    <a:pt x="81" y="69"/>
                    <a:pt x="77" y="75"/>
                    <a:pt x="76" y="76"/>
                  </a:cubicBezTo>
                  <a:cubicBezTo>
                    <a:pt x="9" y="129"/>
                    <a:pt x="3" y="165"/>
                    <a:pt x="3" y="226"/>
                  </a:cubicBezTo>
                  <a:cubicBezTo>
                    <a:pt x="3" y="251"/>
                    <a:pt x="0" y="302"/>
                    <a:pt x="12" y="348"/>
                  </a:cubicBezTo>
                  <a:cubicBezTo>
                    <a:pt x="12" y="349"/>
                    <a:pt x="12" y="349"/>
                    <a:pt x="12" y="349"/>
                  </a:cubicBezTo>
                  <a:cubicBezTo>
                    <a:pt x="21" y="362"/>
                    <a:pt x="28" y="377"/>
                    <a:pt x="40" y="392"/>
                  </a:cubicBezTo>
                  <a:cubicBezTo>
                    <a:pt x="48" y="401"/>
                    <a:pt x="48" y="419"/>
                    <a:pt x="44" y="440"/>
                  </a:cubicBezTo>
                  <a:cubicBezTo>
                    <a:pt x="43" y="439"/>
                    <a:pt x="42" y="438"/>
                    <a:pt x="41" y="437"/>
                  </a:cubicBezTo>
                  <a:cubicBezTo>
                    <a:pt x="63" y="462"/>
                    <a:pt x="95" y="485"/>
                    <a:pt x="107" y="479"/>
                  </a:cubicBezTo>
                  <a:cubicBezTo>
                    <a:pt x="108" y="479"/>
                    <a:pt x="108" y="478"/>
                    <a:pt x="109" y="478"/>
                  </a:cubicBezTo>
                  <a:cubicBezTo>
                    <a:pt x="109" y="433"/>
                    <a:pt x="109" y="433"/>
                    <a:pt x="109" y="433"/>
                  </a:cubicBezTo>
                  <a:cubicBezTo>
                    <a:pt x="109" y="399"/>
                    <a:pt x="117" y="359"/>
                    <a:pt x="132" y="324"/>
                  </a:cubicBezTo>
                  <a:cubicBezTo>
                    <a:pt x="140" y="307"/>
                    <a:pt x="144" y="295"/>
                    <a:pt x="146" y="286"/>
                  </a:cubicBezTo>
                  <a:cubicBezTo>
                    <a:pt x="146" y="286"/>
                    <a:pt x="146" y="286"/>
                    <a:pt x="146" y="286"/>
                  </a:cubicBezTo>
                  <a:cubicBezTo>
                    <a:pt x="146" y="286"/>
                    <a:pt x="146" y="286"/>
                    <a:pt x="146" y="286"/>
                  </a:cubicBezTo>
                  <a:cubicBezTo>
                    <a:pt x="150" y="272"/>
                    <a:pt x="147" y="266"/>
                    <a:pt x="142" y="263"/>
                  </a:cubicBezTo>
                  <a:cubicBezTo>
                    <a:pt x="140" y="262"/>
                    <a:pt x="140" y="262"/>
                    <a:pt x="140" y="262"/>
                  </a:cubicBezTo>
                  <a:cubicBezTo>
                    <a:pt x="126" y="201"/>
                    <a:pt x="145" y="172"/>
                    <a:pt x="165" y="163"/>
                  </a:cubicBezTo>
                  <a:cubicBezTo>
                    <a:pt x="166" y="164"/>
                    <a:pt x="166" y="164"/>
                    <a:pt x="166" y="164"/>
                  </a:cubicBezTo>
                  <a:cubicBezTo>
                    <a:pt x="174" y="167"/>
                    <a:pt x="185" y="168"/>
                    <a:pt x="200" y="169"/>
                  </a:cubicBezTo>
                  <a:cubicBezTo>
                    <a:pt x="200" y="169"/>
                    <a:pt x="200" y="169"/>
                    <a:pt x="200" y="169"/>
                  </a:cubicBezTo>
                  <a:cubicBezTo>
                    <a:pt x="200" y="169"/>
                    <a:pt x="200" y="169"/>
                    <a:pt x="200" y="169"/>
                  </a:cubicBezTo>
                  <a:cubicBezTo>
                    <a:pt x="212" y="169"/>
                    <a:pt x="227" y="168"/>
                    <a:pt x="244" y="167"/>
                  </a:cubicBezTo>
                  <a:cubicBezTo>
                    <a:pt x="269" y="165"/>
                    <a:pt x="298" y="165"/>
                    <a:pt x="327" y="166"/>
                  </a:cubicBezTo>
                  <a:cubicBezTo>
                    <a:pt x="316" y="126"/>
                    <a:pt x="293" y="92"/>
                    <a:pt x="258" y="70"/>
                  </a:cubicBez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6" name="Freeform 144">
              <a:extLst>
                <a:ext uri="{FF2B5EF4-FFF2-40B4-BE49-F238E27FC236}">
                  <a16:creationId xmlns:a16="http://schemas.microsoft.com/office/drawing/2014/main" id="{B5A30392-C42E-4F2E-A0D4-18AAFF1EB8AD}"/>
                </a:ext>
              </a:extLst>
            </p:cNvPr>
            <p:cNvSpPr>
              <a:spLocks/>
            </p:cNvSpPr>
            <p:nvPr/>
          </p:nvSpPr>
          <p:spPr bwMode="auto">
            <a:xfrm>
              <a:off x="685" y="393"/>
              <a:ext cx="64" cy="36"/>
            </a:xfrm>
            <a:custGeom>
              <a:avLst/>
              <a:gdLst>
                <a:gd name="T0" fmla="*/ 4 w 58"/>
                <a:gd name="T1" fmla="*/ 41 h 30"/>
                <a:gd name="T2" fmla="*/ 74 w 58"/>
                <a:gd name="T3" fmla="*/ 52 h 30"/>
                <a:gd name="T4" fmla="*/ 78 w 58"/>
                <a:gd name="T5" fmla="*/ 0 h 30"/>
                <a:gd name="T6" fmla="*/ 0 w 58"/>
                <a:gd name="T7" fmla="*/ 41 h 30"/>
                <a:gd name="T8" fmla="*/ 4 w 58"/>
                <a:gd name="T9" fmla="*/ 41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30">
                  <a:moveTo>
                    <a:pt x="4" y="23"/>
                  </a:moveTo>
                  <a:cubicBezTo>
                    <a:pt x="20" y="24"/>
                    <a:pt x="37" y="26"/>
                    <a:pt x="55" y="30"/>
                  </a:cubicBezTo>
                  <a:cubicBezTo>
                    <a:pt x="56" y="20"/>
                    <a:pt x="57" y="10"/>
                    <a:pt x="58" y="0"/>
                  </a:cubicBezTo>
                  <a:cubicBezTo>
                    <a:pt x="37" y="1"/>
                    <a:pt x="17" y="7"/>
                    <a:pt x="0" y="23"/>
                  </a:cubicBezTo>
                  <a:lnTo>
                    <a:pt x="4" y="23"/>
                  </a:lnTo>
                  <a:close/>
                </a:path>
              </a:pathLst>
            </a:custGeom>
            <a:solidFill>
              <a:srgbClr val="F44D3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7" name="Freeform 145">
              <a:extLst>
                <a:ext uri="{FF2B5EF4-FFF2-40B4-BE49-F238E27FC236}">
                  <a16:creationId xmlns:a16="http://schemas.microsoft.com/office/drawing/2014/main" id="{55DCAA97-0FFB-4C09-AAB8-0CF89084BF2B}"/>
                </a:ext>
              </a:extLst>
            </p:cNvPr>
            <p:cNvSpPr>
              <a:spLocks noEditPoints="1"/>
            </p:cNvSpPr>
            <p:nvPr/>
          </p:nvSpPr>
          <p:spPr bwMode="auto">
            <a:xfrm>
              <a:off x="239" y="449"/>
              <a:ext cx="722" cy="677"/>
            </a:xfrm>
            <a:custGeom>
              <a:avLst/>
              <a:gdLst>
                <a:gd name="T0" fmla="*/ 755 w 652"/>
                <a:gd name="T1" fmla="*/ 245 h 574"/>
                <a:gd name="T2" fmla="*/ 517 w 652"/>
                <a:gd name="T3" fmla="*/ 6 h 574"/>
                <a:gd name="T4" fmla="*/ 496 w 652"/>
                <a:gd name="T5" fmla="*/ 57 h 574"/>
                <a:gd name="T6" fmla="*/ 576 w 652"/>
                <a:gd name="T7" fmla="*/ 48 h 574"/>
                <a:gd name="T8" fmla="*/ 637 w 652"/>
                <a:gd name="T9" fmla="*/ 64 h 574"/>
                <a:gd name="T10" fmla="*/ 694 w 652"/>
                <a:gd name="T11" fmla="*/ 109 h 574"/>
                <a:gd name="T12" fmla="*/ 685 w 652"/>
                <a:gd name="T13" fmla="*/ 257 h 574"/>
                <a:gd name="T14" fmla="*/ 704 w 652"/>
                <a:gd name="T15" fmla="*/ 282 h 574"/>
                <a:gd name="T16" fmla="*/ 721 w 652"/>
                <a:gd name="T17" fmla="*/ 372 h 574"/>
                <a:gd name="T18" fmla="*/ 729 w 652"/>
                <a:gd name="T19" fmla="*/ 445 h 574"/>
                <a:gd name="T20" fmla="*/ 730 w 652"/>
                <a:gd name="T21" fmla="*/ 521 h 574"/>
                <a:gd name="T22" fmla="*/ 721 w 652"/>
                <a:gd name="T23" fmla="*/ 560 h 574"/>
                <a:gd name="T24" fmla="*/ 732 w 652"/>
                <a:gd name="T25" fmla="*/ 630 h 574"/>
                <a:gd name="T26" fmla="*/ 703 w 652"/>
                <a:gd name="T27" fmla="*/ 619 h 574"/>
                <a:gd name="T28" fmla="*/ 708 w 652"/>
                <a:gd name="T29" fmla="*/ 729 h 574"/>
                <a:gd name="T30" fmla="*/ 629 w 652"/>
                <a:gd name="T31" fmla="*/ 701 h 574"/>
                <a:gd name="T32" fmla="*/ 574 w 652"/>
                <a:gd name="T33" fmla="*/ 567 h 574"/>
                <a:gd name="T34" fmla="*/ 514 w 652"/>
                <a:gd name="T35" fmla="*/ 395 h 574"/>
                <a:gd name="T36" fmla="*/ 498 w 652"/>
                <a:gd name="T37" fmla="*/ 212 h 574"/>
                <a:gd name="T38" fmla="*/ 472 w 652"/>
                <a:gd name="T39" fmla="*/ 153 h 574"/>
                <a:gd name="T40" fmla="*/ 345 w 652"/>
                <a:gd name="T41" fmla="*/ 117 h 574"/>
                <a:gd name="T42" fmla="*/ 313 w 652"/>
                <a:gd name="T43" fmla="*/ 289 h 574"/>
                <a:gd name="T44" fmla="*/ 86 w 652"/>
                <a:gd name="T45" fmla="*/ 169 h 574"/>
                <a:gd name="T46" fmla="*/ 93 w 652"/>
                <a:gd name="T47" fmla="*/ 502 h 574"/>
                <a:gd name="T48" fmla="*/ 772 w 652"/>
                <a:gd name="T49" fmla="*/ 852 h 574"/>
                <a:gd name="T50" fmla="*/ 843 w 652"/>
                <a:gd name="T51" fmla="*/ 512 h 574"/>
                <a:gd name="T52" fmla="*/ 528 w 652"/>
                <a:gd name="T53" fmla="*/ 816 h 574"/>
                <a:gd name="T54" fmla="*/ 479 w 652"/>
                <a:gd name="T55" fmla="*/ 775 h 574"/>
                <a:gd name="T56" fmla="*/ 430 w 652"/>
                <a:gd name="T57" fmla="*/ 776 h 574"/>
                <a:gd name="T58" fmla="*/ 378 w 652"/>
                <a:gd name="T59" fmla="*/ 737 h 574"/>
                <a:gd name="T60" fmla="*/ 339 w 652"/>
                <a:gd name="T61" fmla="*/ 662 h 574"/>
                <a:gd name="T62" fmla="*/ 289 w 652"/>
                <a:gd name="T63" fmla="*/ 650 h 574"/>
                <a:gd name="T64" fmla="*/ 239 w 652"/>
                <a:gd name="T65" fmla="*/ 606 h 574"/>
                <a:gd name="T66" fmla="*/ 210 w 652"/>
                <a:gd name="T67" fmla="*/ 541 h 574"/>
                <a:gd name="T68" fmla="*/ 168 w 652"/>
                <a:gd name="T69" fmla="*/ 467 h 574"/>
                <a:gd name="T70" fmla="*/ 206 w 652"/>
                <a:gd name="T71" fmla="*/ 445 h 574"/>
                <a:gd name="T72" fmla="*/ 90 w 652"/>
                <a:gd name="T73" fmla="*/ 440 h 574"/>
                <a:gd name="T74" fmla="*/ 48 w 652"/>
                <a:gd name="T75" fmla="*/ 364 h 574"/>
                <a:gd name="T76" fmla="*/ 28 w 652"/>
                <a:gd name="T77" fmla="*/ 303 h 574"/>
                <a:gd name="T78" fmla="*/ 53 w 652"/>
                <a:gd name="T79" fmla="*/ 209 h 574"/>
                <a:gd name="T80" fmla="*/ 151 w 652"/>
                <a:gd name="T81" fmla="*/ 192 h 574"/>
                <a:gd name="T82" fmla="*/ 240 w 652"/>
                <a:gd name="T83" fmla="*/ 287 h 574"/>
                <a:gd name="T84" fmla="*/ 283 w 652"/>
                <a:gd name="T85" fmla="*/ 412 h 574"/>
                <a:gd name="T86" fmla="*/ 316 w 652"/>
                <a:gd name="T87" fmla="*/ 336 h 574"/>
                <a:gd name="T88" fmla="*/ 331 w 652"/>
                <a:gd name="T89" fmla="*/ 308 h 574"/>
                <a:gd name="T90" fmla="*/ 351 w 652"/>
                <a:gd name="T91" fmla="*/ 235 h 574"/>
                <a:gd name="T92" fmla="*/ 352 w 652"/>
                <a:gd name="T93" fmla="*/ 191 h 574"/>
                <a:gd name="T94" fmla="*/ 452 w 652"/>
                <a:gd name="T95" fmla="*/ 155 h 574"/>
                <a:gd name="T96" fmla="*/ 447 w 652"/>
                <a:gd name="T97" fmla="*/ 237 h 574"/>
                <a:gd name="T98" fmla="*/ 444 w 652"/>
                <a:gd name="T99" fmla="*/ 267 h 574"/>
                <a:gd name="T100" fmla="*/ 467 w 652"/>
                <a:gd name="T101" fmla="*/ 532 h 574"/>
                <a:gd name="T102" fmla="*/ 539 w 652"/>
                <a:gd name="T103" fmla="*/ 711 h 574"/>
                <a:gd name="T104" fmla="*/ 582 w 652"/>
                <a:gd name="T105" fmla="*/ 796 h 5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2" h="574">
                  <a:moveTo>
                    <a:pt x="620" y="312"/>
                  </a:moveTo>
                  <a:cubicBezTo>
                    <a:pt x="603" y="265"/>
                    <a:pt x="591" y="228"/>
                    <a:pt x="577" y="199"/>
                  </a:cubicBezTo>
                  <a:cubicBezTo>
                    <a:pt x="566" y="177"/>
                    <a:pt x="555" y="154"/>
                    <a:pt x="556" y="149"/>
                  </a:cubicBezTo>
                  <a:cubicBezTo>
                    <a:pt x="557" y="147"/>
                    <a:pt x="557" y="147"/>
                    <a:pt x="557" y="147"/>
                  </a:cubicBezTo>
                  <a:cubicBezTo>
                    <a:pt x="569" y="87"/>
                    <a:pt x="547" y="44"/>
                    <a:pt x="491" y="19"/>
                  </a:cubicBezTo>
                  <a:cubicBezTo>
                    <a:pt x="451" y="2"/>
                    <a:pt x="411" y="0"/>
                    <a:pt x="381" y="3"/>
                  </a:cubicBezTo>
                  <a:cubicBezTo>
                    <a:pt x="380" y="3"/>
                    <a:pt x="380" y="3"/>
                    <a:pt x="380" y="3"/>
                  </a:cubicBezTo>
                  <a:cubicBezTo>
                    <a:pt x="380" y="4"/>
                    <a:pt x="380" y="5"/>
                    <a:pt x="379" y="5"/>
                  </a:cubicBezTo>
                  <a:cubicBezTo>
                    <a:pt x="374" y="14"/>
                    <a:pt x="370" y="24"/>
                    <a:pt x="366" y="35"/>
                  </a:cubicBezTo>
                  <a:cubicBezTo>
                    <a:pt x="373" y="33"/>
                    <a:pt x="382" y="32"/>
                    <a:pt x="385" y="32"/>
                  </a:cubicBezTo>
                  <a:cubicBezTo>
                    <a:pt x="390" y="32"/>
                    <a:pt x="400" y="30"/>
                    <a:pt x="405" y="29"/>
                  </a:cubicBezTo>
                  <a:cubicBezTo>
                    <a:pt x="411" y="28"/>
                    <a:pt x="418" y="30"/>
                    <a:pt x="424" y="30"/>
                  </a:cubicBezTo>
                  <a:cubicBezTo>
                    <a:pt x="430" y="30"/>
                    <a:pt x="432" y="33"/>
                    <a:pt x="435" y="33"/>
                  </a:cubicBezTo>
                  <a:cubicBezTo>
                    <a:pt x="439" y="33"/>
                    <a:pt x="445" y="36"/>
                    <a:pt x="448" y="37"/>
                  </a:cubicBezTo>
                  <a:cubicBezTo>
                    <a:pt x="451" y="37"/>
                    <a:pt x="462" y="37"/>
                    <a:pt x="469" y="39"/>
                  </a:cubicBezTo>
                  <a:cubicBezTo>
                    <a:pt x="475" y="41"/>
                    <a:pt x="479" y="44"/>
                    <a:pt x="485" y="44"/>
                  </a:cubicBezTo>
                  <a:cubicBezTo>
                    <a:pt x="491" y="44"/>
                    <a:pt x="493" y="49"/>
                    <a:pt x="500" y="53"/>
                  </a:cubicBezTo>
                  <a:cubicBezTo>
                    <a:pt x="507" y="57"/>
                    <a:pt x="507" y="63"/>
                    <a:pt x="511" y="66"/>
                  </a:cubicBezTo>
                  <a:cubicBezTo>
                    <a:pt x="515" y="68"/>
                    <a:pt x="527" y="94"/>
                    <a:pt x="527" y="101"/>
                  </a:cubicBezTo>
                  <a:cubicBezTo>
                    <a:pt x="527" y="109"/>
                    <a:pt x="530" y="110"/>
                    <a:pt x="529" y="117"/>
                  </a:cubicBezTo>
                  <a:cubicBezTo>
                    <a:pt x="528" y="124"/>
                    <a:pt x="529" y="139"/>
                    <a:pt x="505" y="157"/>
                  </a:cubicBezTo>
                  <a:cubicBezTo>
                    <a:pt x="481" y="174"/>
                    <a:pt x="489" y="216"/>
                    <a:pt x="501" y="235"/>
                  </a:cubicBezTo>
                  <a:cubicBezTo>
                    <a:pt x="486" y="198"/>
                    <a:pt x="505" y="177"/>
                    <a:pt x="508" y="176"/>
                  </a:cubicBezTo>
                  <a:cubicBezTo>
                    <a:pt x="511" y="175"/>
                    <a:pt x="515" y="172"/>
                    <a:pt x="518" y="172"/>
                  </a:cubicBezTo>
                  <a:cubicBezTo>
                    <a:pt x="522" y="172"/>
                    <a:pt x="527" y="177"/>
                    <a:pt x="527" y="177"/>
                  </a:cubicBezTo>
                  <a:cubicBezTo>
                    <a:pt x="527" y="177"/>
                    <a:pt x="529" y="185"/>
                    <a:pt x="531" y="190"/>
                  </a:cubicBezTo>
                  <a:cubicBezTo>
                    <a:pt x="533" y="196"/>
                    <a:pt x="530" y="220"/>
                    <a:pt x="531" y="226"/>
                  </a:cubicBezTo>
                  <a:cubicBezTo>
                    <a:pt x="532" y="232"/>
                    <a:pt x="528" y="239"/>
                    <a:pt x="533" y="245"/>
                  </a:cubicBezTo>
                  <a:cubicBezTo>
                    <a:pt x="538" y="250"/>
                    <a:pt x="532" y="253"/>
                    <a:pt x="534" y="257"/>
                  </a:cubicBezTo>
                  <a:cubicBezTo>
                    <a:pt x="536" y="261"/>
                    <a:pt x="536" y="266"/>
                    <a:pt x="536" y="271"/>
                  </a:cubicBezTo>
                  <a:cubicBezTo>
                    <a:pt x="536" y="276"/>
                    <a:pt x="532" y="282"/>
                    <a:pt x="539" y="293"/>
                  </a:cubicBezTo>
                  <a:cubicBezTo>
                    <a:pt x="547" y="304"/>
                    <a:pt x="538" y="302"/>
                    <a:pt x="540" y="310"/>
                  </a:cubicBezTo>
                  <a:cubicBezTo>
                    <a:pt x="542" y="317"/>
                    <a:pt x="537" y="318"/>
                    <a:pt x="537" y="318"/>
                  </a:cubicBezTo>
                  <a:cubicBezTo>
                    <a:pt x="537" y="318"/>
                    <a:pt x="530" y="322"/>
                    <a:pt x="525" y="316"/>
                  </a:cubicBezTo>
                  <a:cubicBezTo>
                    <a:pt x="520" y="311"/>
                    <a:pt x="518" y="323"/>
                    <a:pt x="517" y="328"/>
                  </a:cubicBezTo>
                  <a:cubicBezTo>
                    <a:pt x="516" y="333"/>
                    <a:pt x="521" y="333"/>
                    <a:pt x="531" y="342"/>
                  </a:cubicBezTo>
                  <a:cubicBezTo>
                    <a:pt x="541" y="350"/>
                    <a:pt x="533" y="346"/>
                    <a:pt x="537" y="356"/>
                  </a:cubicBezTo>
                  <a:cubicBezTo>
                    <a:pt x="541" y="366"/>
                    <a:pt x="541" y="365"/>
                    <a:pt x="542" y="373"/>
                  </a:cubicBezTo>
                  <a:cubicBezTo>
                    <a:pt x="543" y="382"/>
                    <a:pt x="541" y="381"/>
                    <a:pt x="539" y="384"/>
                  </a:cubicBezTo>
                  <a:cubicBezTo>
                    <a:pt x="537" y="387"/>
                    <a:pt x="536" y="388"/>
                    <a:pt x="532" y="383"/>
                  </a:cubicBezTo>
                  <a:cubicBezTo>
                    <a:pt x="528" y="378"/>
                    <a:pt x="531" y="373"/>
                    <a:pt x="525" y="367"/>
                  </a:cubicBezTo>
                  <a:cubicBezTo>
                    <a:pt x="518" y="360"/>
                    <a:pt x="521" y="371"/>
                    <a:pt x="517" y="377"/>
                  </a:cubicBezTo>
                  <a:cubicBezTo>
                    <a:pt x="514" y="384"/>
                    <a:pt x="521" y="390"/>
                    <a:pt x="525" y="403"/>
                  </a:cubicBezTo>
                  <a:cubicBezTo>
                    <a:pt x="529" y="415"/>
                    <a:pt x="526" y="415"/>
                    <a:pt x="527" y="425"/>
                  </a:cubicBezTo>
                  <a:cubicBezTo>
                    <a:pt x="528" y="434"/>
                    <a:pt x="524" y="437"/>
                    <a:pt x="521" y="444"/>
                  </a:cubicBezTo>
                  <a:cubicBezTo>
                    <a:pt x="517" y="451"/>
                    <a:pt x="513" y="453"/>
                    <a:pt x="504" y="455"/>
                  </a:cubicBezTo>
                  <a:cubicBezTo>
                    <a:pt x="494" y="456"/>
                    <a:pt x="478" y="451"/>
                    <a:pt x="475" y="442"/>
                  </a:cubicBezTo>
                  <a:cubicBezTo>
                    <a:pt x="472" y="433"/>
                    <a:pt x="472" y="440"/>
                    <a:pt x="463" y="427"/>
                  </a:cubicBezTo>
                  <a:cubicBezTo>
                    <a:pt x="455" y="413"/>
                    <a:pt x="453" y="418"/>
                    <a:pt x="449" y="405"/>
                  </a:cubicBezTo>
                  <a:cubicBezTo>
                    <a:pt x="445" y="393"/>
                    <a:pt x="442" y="378"/>
                    <a:pt x="433" y="368"/>
                  </a:cubicBezTo>
                  <a:cubicBezTo>
                    <a:pt x="425" y="357"/>
                    <a:pt x="426" y="356"/>
                    <a:pt x="423" y="346"/>
                  </a:cubicBezTo>
                  <a:cubicBezTo>
                    <a:pt x="420" y="337"/>
                    <a:pt x="419" y="332"/>
                    <a:pt x="411" y="316"/>
                  </a:cubicBezTo>
                  <a:cubicBezTo>
                    <a:pt x="402" y="301"/>
                    <a:pt x="405" y="302"/>
                    <a:pt x="402" y="289"/>
                  </a:cubicBezTo>
                  <a:cubicBezTo>
                    <a:pt x="399" y="277"/>
                    <a:pt x="379" y="254"/>
                    <a:pt x="378" y="241"/>
                  </a:cubicBezTo>
                  <a:cubicBezTo>
                    <a:pt x="377" y="227"/>
                    <a:pt x="371" y="232"/>
                    <a:pt x="367" y="214"/>
                  </a:cubicBezTo>
                  <a:cubicBezTo>
                    <a:pt x="363" y="195"/>
                    <a:pt x="343" y="184"/>
                    <a:pt x="345" y="162"/>
                  </a:cubicBezTo>
                  <a:cubicBezTo>
                    <a:pt x="359" y="157"/>
                    <a:pt x="367" y="147"/>
                    <a:pt x="367" y="130"/>
                  </a:cubicBezTo>
                  <a:cubicBezTo>
                    <a:pt x="365" y="145"/>
                    <a:pt x="357" y="149"/>
                    <a:pt x="345" y="150"/>
                  </a:cubicBezTo>
                  <a:cubicBezTo>
                    <a:pt x="345" y="149"/>
                    <a:pt x="345" y="149"/>
                    <a:pt x="345" y="149"/>
                  </a:cubicBezTo>
                  <a:cubicBezTo>
                    <a:pt x="344" y="128"/>
                    <a:pt x="346" y="103"/>
                    <a:pt x="348" y="93"/>
                  </a:cubicBezTo>
                  <a:cubicBezTo>
                    <a:pt x="348" y="91"/>
                    <a:pt x="348" y="89"/>
                    <a:pt x="346" y="88"/>
                  </a:cubicBezTo>
                  <a:cubicBezTo>
                    <a:pt x="338" y="76"/>
                    <a:pt x="323" y="67"/>
                    <a:pt x="305" y="64"/>
                  </a:cubicBezTo>
                  <a:cubicBezTo>
                    <a:pt x="286" y="60"/>
                    <a:pt x="267" y="63"/>
                    <a:pt x="255" y="71"/>
                  </a:cubicBezTo>
                  <a:cubicBezTo>
                    <a:pt x="254" y="72"/>
                    <a:pt x="253" y="73"/>
                    <a:pt x="252" y="74"/>
                  </a:cubicBezTo>
                  <a:cubicBezTo>
                    <a:pt x="249" y="79"/>
                    <a:pt x="249" y="94"/>
                    <a:pt x="246" y="118"/>
                  </a:cubicBezTo>
                  <a:cubicBezTo>
                    <a:pt x="244" y="137"/>
                    <a:pt x="245" y="168"/>
                    <a:pt x="231" y="176"/>
                  </a:cubicBezTo>
                  <a:cubicBezTo>
                    <a:pt x="217" y="183"/>
                    <a:pt x="176" y="151"/>
                    <a:pt x="157" y="122"/>
                  </a:cubicBezTo>
                  <a:cubicBezTo>
                    <a:pt x="156" y="121"/>
                    <a:pt x="156" y="121"/>
                    <a:pt x="156" y="121"/>
                  </a:cubicBezTo>
                  <a:cubicBezTo>
                    <a:pt x="131" y="96"/>
                    <a:pt x="92" y="95"/>
                    <a:pt x="63" y="103"/>
                  </a:cubicBezTo>
                  <a:cubicBezTo>
                    <a:pt x="31" y="111"/>
                    <a:pt x="7" y="130"/>
                    <a:pt x="2" y="151"/>
                  </a:cubicBezTo>
                  <a:cubicBezTo>
                    <a:pt x="2" y="152"/>
                    <a:pt x="2" y="152"/>
                    <a:pt x="2" y="152"/>
                  </a:cubicBezTo>
                  <a:cubicBezTo>
                    <a:pt x="0" y="192"/>
                    <a:pt x="32" y="283"/>
                    <a:pt x="69" y="306"/>
                  </a:cubicBezTo>
                  <a:cubicBezTo>
                    <a:pt x="102" y="326"/>
                    <a:pt x="104" y="330"/>
                    <a:pt x="119" y="358"/>
                  </a:cubicBezTo>
                  <a:cubicBezTo>
                    <a:pt x="137" y="394"/>
                    <a:pt x="222" y="502"/>
                    <a:pt x="368" y="538"/>
                  </a:cubicBezTo>
                  <a:cubicBezTo>
                    <a:pt x="515" y="574"/>
                    <a:pt x="543" y="532"/>
                    <a:pt x="568" y="519"/>
                  </a:cubicBezTo>
                  <a:cubicBezTo>
                    <a:pt x="569" y="519"/>
                    <a:pt x="569" y="519"/>
                    <a:pt x="569" y="519"/>
                  </a:cubicBezTo>
                  <a:cubicBezTo>
                    <a:pt x="569" y="519"/>
                    <a:pt x="569" y="519"/>
                    <a:pt x="569" y="518"/>
                  </a:cubicBezTo>
                  <a:cubicBezTo>
                    <a:pt x="628" y="473"/>
                    <a:pt x="652" y="403"/>
                    <a:pt x="620" y="312"/>
                  </a:cubicBezTo>
                  <a:close/>
                  <a:moveTo>
                    <a:pt x="429" y="511"/>
                  </a:moveTo>
                  <a:cubicBezTo>
                    <a:pt x="424" y="513"/>
                    <a:pt x="425" y="508"/>
                    <a:pt x="415" y="505"/>
                  </a:cubicBezTo>
                  <a:cubicBezTo>
                    <a:pt x="404" y="502"/>
                    <a:pt x="394" y="496"/>
                    <a:pt x="389" y="498"/>
                  </a:cubicBezTo>
                  <a:cubicBezTo>
                    <a:pt x="384" y="500"/>
                    <a:pt x="369" y="494"/>
                    <a:pt x="370" y="488"/>
                  </a:cubicBezTo>
                  <a:cubicBezTo>
                    <a:pt x="371" y="481"/>
                    <a:pt x="366" y="478"/>
                    <a:pt x="366" y="478"/>
                  </a:cubicBezTo>
                  <a:cubicBezTo>
                    <a:pt x="366" y="478"/>
                    <a:pt x="357" y="472"/>
                    <a:pt x="353" y="472"/>
                  </a:cubicBezTo>
                  <a:cubicBezTo>
                    <a:pt x="350" y="472"/>
                    <a:pt x="346" y="469"/>
                    <a:pt x="340" y="471"/>
                  </a:cubicBezTo>
                  <a:cubicBezTo>
                    <a:pt x="334" y="473"/>
                    <a:pt x="330" y="480"/>
                    <a:pt x="326" y="479"/>
                  </a:cubicBezTo>
                  <a:cubicBezTo>
                    <a:pt x="323" y="478"/>
                    <a:pt x="319" y="477"/>
                    <a:pt x="316" y="473"/>
                  </a:cubicBezTo>
                  <a:cubicBezTo>
                    <a:pt x="313" y="469"/>
                    <a:pt x="316" y="465"/>
                    <a:pt x="309" y="461"/>
                  </a:cubicBezTo>
                  <a:cubicBezTo>
                    <a:pt x="301" y="456"/>
                    <a:pt x="309" y="448"/>
                    <a:pt x="297" y="450"/>
                  </a:cubicBezTo>
                  <a:cubicBezTo>
                    <a:pt x="286" y="452"/>
                    <a:pt x="287" y="459"/>
                    <a:pt x="278" y="449"/>
                  </a:cubicBezTo>
                  <a:cubicBezTo>
                    <a:pt x="268" y="439"/>
                    <a:pt x="268" y="433"/>
                    <a:pt x="265" y="430"/>
                  </a:cubicBezTo>
                  <a:cubicBezTo>
                    <a:pt x="262" y="427"/>
                    <a:pt x="265" y="420"/>
                    <a:pt x="260" y="416"/>
                  </a:cubicBezTo>
                  <a:cubicBezTo>
                    <a:pt x="255" y="412"/>
                    <a:pt x="255" y="404"/>
                    <a:pt x="249" y="404"/>
                  </a:cubicBezTo>
                  <a:cubicBezTo>
                    <a:pt x="242" y="404"/>
                    <a:pt x="233" y="403"/>
                    <a:pt x="233" y="403"/>
                  </a:cubicBezTo>
                  <a:cubicBezTo>
                    <a:pt x="233" y="403"/>
                    <a:pt x="234" y="403"/>
                    <a:pt x="224" y="400"/>
                  </a:cubicBezTo>
                  <a:cubicBezTo>
                    <a:pt x="213" y="396"/>
                    <a:pt x="218" y="407"/>
                    <a:pt x="213" y="396"/>
                  </a:cubicBezTo>
                  <a:cubicBezTo>
                    <a:pt x="208" y="384"/>
                    <a:pt x="211" y="373"/>
                    <a:pt x="203" y="373"/>
                  </a:cubicBezTo>
                  <a:cubicBezTo>
                    <a:pt x="195" y="373"/>
                    <a:pt x="187" y="374"/>
                    <a:pt x="187" y="374"/>
                  </a:cubicBezTo>
                  <a:cubicBezTo>
                    <a:pt x="176" y="370"/>
                    <a:pt x="176" y="370"/>
                    <a:pt x="176" y="370"/>
                  </a:cubicBezTo>
                  <a:cubicBezTo>
                    <a:pt x="176" y="370"/>
                    <a:pt x="175" y="365"/>
                    <a:pt x="172" y="360"/>
                  </a:cubicBezTo>
                  <a:cubicBezTo>
                    <a:pt x="169" y="355"/>
                    <a:pt x="173" y="353"/>
                    <a:pt x="168" y="345"/>
                  </a:cubicBezTo>
                  <a:cubicBezTo>
                    <a:pt x="162" y="338"/>
                    <a:pt x="162" y="335"/>
                    <a:pt x="155" y="330"/>
                  </a:cubicBezTo>
                  <a:cubicBezTo>
                    <a:pt x="148" y="325"/>
                    <a:pt x="149" y="318"/>
                    <a:pt x="146" y="315"/>
                  </a:cubicBezTo>
                  <a:cubicBezTo>
                    <a:pt x="143" y="312"/>
                    <a:pt x="144" y="309"/>
                    <a:pt x="141" y="304"/>
                  </a:cubicBezTo>
                  <a:cubicBezTo>
                    <a:pt x="139" y="301"/>
                    <a:pt x="127" y="292"/>
                    <a:pt x="124" y="285"/>
                  </a:cubicBezTo>
                  <a:cubicBezTo>
                    <a:pt x="122" y="280"/>
                    <a:pt x="128" y="275"/>
                    <a:pt x="135" y="276"/>
                  </a:cubicBezTo>
                  <a:cubicBezTo>
                    <a:pt x="158" y="277"/>
                    <a:pt x="180" y="295"/>
                    <a:pt x="199" y="304"/>
                  </a:cubicBezTo>
                  <a:cubicBezTo>
                    <a:pt x="199" y="304"/>
                    <a:pt x="183" y="288"/>
                    <a:pt x="152" y="271"/>
                  </a:cubicBezTo>
                  <a:cubicBezTo>
                    <a:pt x="117" y="252"/>
                    <a:pt x="102" y="281"/>
                    <a:pt x="92" y="280"/>
                  </a:cubicBezTo>
                  <a:cubicBezTo>
                    <a:pt x="84" y="281"/>
                    <a:pt x="83" y="279"/>
                    <a:pt x="77" y="278"/>
                  </a:cubicBezTo>
                  <a:cubicBezTo>
                    <a:pt x="71" y="277"/>
                    <a:pt x="71" y="270"/>
                    <a:pt x="66" y="268"/>
                  </a:cubicBezTo>
                  <a:cubicBezTo>
                    <a:pt x="61" y="266"/>
                    <a:pt x="60" y="264"/>
                    <a:pt x="53" y="256"/>
                  </a:cubicBezTo>
                  <a:cubicBezTo>
                    <a:pt x="47" y="249"/>
                    <a:pt x="42" y="240"/>
                    <a:pt x="38" y="233"/>
                  </a:cubicBezTo>
                  <a:cubicBezTo>
                    <a:pt x="34" y="226"/>
                    <a:pt x="37" y="228"/>
                    <a:pt x="35" y="222"/>
                  </a:cubicBezTo>
                  <a:cubicBezTo>
                    <a:pt x="33" y="217"/>
                    <a:pt x="34" y="217"/>
                    <a:pt x="29" y="211"/>
                  </a:cubicBezTo>
                  <a:cubicBezTo>
                    <a:pt x="25" y="205"/>
                    <a:pt x="23" y="205"/>
                    <a:pt x="23" y="197"/>
                  </a:cubicBezTo>
                  <a:cubicBezTo>
                    <a:pt x="23" y="189"/>
                    <a:pt x="26" y="191"/>
                    <a:pt x="21" y="185"/>
                  </a:cubicBezTo>
                  <a:cubicBezTo>
                    <a:pt x="16" y="178"/>
                    <a:pt x="19" y="174"/>
                    <a:pt x="19" y="168"/>
                  </a:cubicBezTo>
                  <a:cubicBezTo>
                    <a:pt x="19" y="162"/>
                    <a:pt x="17" y="159"/>
                    <a:pt x="17" y="152"/>
                  </a:cubicBezTo>
                  <a:cubicBezTo>
                    <a:pt x="21" y="142"/>
                    <a:pt x="29" y="133"/>
                    <a:pt x="39" y="127"/>
                  </a:cubicBezTo>
                  <a:cubicBezTo>
                    <a:pt x="45" y="124"/>
                    <a:pt x="62" y="121"/>
                    <a:pt x="70" y="119"/>
                  </a:cubicBezTo>
                  <a:cubicBezTo>
                    <a:pt x="79" y="117"/>
                    <a:pt x="85" y="113"/>
                    <a:pt x="95" y="113"/>
                  </a:cubicBezTo>
                  <a:cubicBezTo>
                    <a:pt x="100" y="113"/>
                    <a:pt x="104" y="116"/>
                    <a:pt x="111" y="117"/>
                  </a:cubicBezTo>
                  <a:cubicBezTo>
                    <a:pt x="119" y="118"/>
                    <a:pt x="128" y="118"/>
                    <a:pt x="132" y="120"/>
                  </a:cubicBezTo>
                  <a:cubicBezTo>
                    <a:pt x="152" y="127"/>
                    <a:pt x="154" y="152"/>
                    <a:pt x="167" y="165"/>
                  </a:cubicBezTo>
                  <a:cubicBezTo>
                    <a:pt x="170" y="169"/>
                    <a:pt x="174" y="170"/>
                    <a:pt x="177" y="175"/>
                  </a:cubicBezTo>
                  <a:cubicBezTo>
                    <a:pt x="180" y="179"/>
                    <a:pt x="180" y="184"/>
                    <a:pt x="184" y="188"/>
                  </a:cubicBezTo>
                  <a:cubicBezTo>
                    <a:pt x="189" y="194"/>
                    <a:pt x="208" y="194"/>
                    <a:pt x="206" y="204"/>
                  </a:cubicBezTo>
                  <a:cubicBezTo>
                    <a:pt x="209" y="215"/>
                    <a:pt x="201" y="230"/>
                    <a:pt x="209" y="251"/>
                  </a:cubicBezTo>
                  <a:cubicBezTo>
                    <a:pt x="217" y="273"/>
                    <a:pt x="231" y="281"/>
                    <a:pt x="231" y="281"/>
                  </a:cubicBezTo>
                  <a:cubicBezTo>
                    <a:pt x="223" y="256"/>
                    <a:pt x="209" y="243"/>
                    <a:pt x="220" y="227"/>
                  </a:cubicBezTo>
                  <a:cubicBezTo>
                    <a:pt x="232" y="212"/>
                    <a:pt x="228" y="214"/>
                    <a:pt x="232" y="205"/>
                  </a:cubicBezTo>
                  <a:cubicBezTo>
                    <a:pt x="231" y="207"/>
                    <a:pt x="231" y="207"/>
                    <a:pt x="231" y="207"/>
                  </a:cubicBezTo>
                  <a:cubicBezTo>
                    <a:pt x="231" y="204"/>
                    <a:pt x="231" y="197"/>
                    <a:pt x="233" y="194"/>
                  </a:cubicBezTo>
                  <a:cubicBezTo>
                    <a:pt x="236" y="190"/>
                    <a:pt x="242" y="191"/>
                    <a:pt x="244" y="187"/>
                  </a:cubicBezTo>
                  <a:cubicBezTo>
                    <a:pt x="249" y="180"/>
                    <a:pt x="245" y="172"/>
                    <a:pt x="251" y="166"/>
                  </a:cubicBezTo>
                  <a:cubicBezTo>
                    <a:pt x="263" y="160"/>
                    <a:pt x="282" y="142"/>
                    <a:pt x="282" y="132"/>
                  </a:cubicBezTo>
                  <a:cubicBezTo>
                    <a:pt x="274" y="147"/>
                    <a:pt x="263" y="148"/>
                    <a:pt x="258" y="143"/>
                  </a:cubicBezTo>
                  <a:cubicBezTo>
                    <a:pt x="255" y="142"/>
                    <a:pt x="259" y="136"/>
                    <a:pt x="259" y="136"/>
                  </a:cubicBezTo>
                  <a:cubicBezTo>
                    <a:pt x="257" y="133"/>
                    <a:pt x="262" y="130"/>
                    <a:pt x="261" y="128"/>
                  </a:cubicBezTo>
                  <a:cubicBezTo>
                    <a:pt x="260" y="125"/>
                    <a:pt x="260" y="121"/>
                    <a:pt x="259" y="116"/>
                  </a:cubicBezTo>
                  <a:cubicBezTo>
                    <a:pt x="261" y="103"/>
                    <a:pt x="263" y="88"/>
                    <a:pt x="265" y="82"/>
                  </a:cubicBezTo>
                  <a:cubicBezTo>
                    <a:pt x="274" y="77"/>
                    <a:pt x="288" y="75"/>
                    <a:pt x="302" y="78"/>
                  </a:cubicBezTo>
                  <a:cubicBezTo>
                    <a:pt x="315" y="80"/>
                    <a:pt x="325" y="86"/>
                    <a:pt x="332" y="94"/>
                  </a:cubicBezTo>
                  <a:cubicBezTo>
                    <a:pt x="331" y="100"/>
                    <a:pt x="330" y="108"/>
                    <a:pt x="329" y="118"/>
                  </a:cubicBezTo>
                  <a:cubicBezTo>
                    <a:pt x="327" y="120"/>
                    <a:pt x="332" y="126"/>
                    <a:pt x="330" y="130"/>
                  </a:cubicBezTo>
                  <a:cubicBezTo>
                    <a:pt x="327" y="135"/>
                    <a:pt x="331" y="135"/>
                    <a:pt x="330" y="144"/>
                  </a:cubicBezTo>
                  <a:cubicBezTo>
                    <a:pt x="328" y="153"/>
                    <a:pt x="332" y="152"/>
                    <a:pt x="326" y="151"/>
                  </a:cubicBezTo>
                  <a:cubicBezTo>
                    <a:pt x="316" y="151"/>
                    <a:pt x="308" y="148"/>
                    <a:pt x="304" y="134"/>
                  </a:cubicBezTo>
                  <a:cubicBezTo>
                    <a:pt x="303" y="148"/>
                    <a:pt x="311" y="159"/>
                    <a:pt x="327" y="163"/>
                  </a:cubicBezTo>
                  <a:cubicBezTo>
                    <a:pt x="328" y="179"/>
                    <a:pt x="322" y="215"/>
                    <a:pt x="328" y="229"/>
                  </a:cubicBezTo>
                  <a:cubicBezTo>
                    <a:pt x="335" y="244"/>
                    <a:pt x="335" y="253"/>
                    <a:pt x="338" y="265"/>
                  </a:cubicBezTo>
                  <a:cubicBezTo>
                    <a:pt x="341" y="277"/>
                    <a:pt x="338" y="310"/>
                    <a:pt x="344" y="324"/>
                  </a:cubicBezTo>
                  <a:cubicBezTo>
                    <a:pt x="350" y="339"/>
                    <a:pt x="352" y="346"/>
                    <a:pt x="357" y="354"/>
                  </a:cubicBezTo>
                  <a:cubicBezTo>
                    <a:pt x="361" y="362"/>
                    <a:pt x="369" y="392"/>
                    <a:pt x="379" y="404"/>
                  </a:cubicBezTo>
                  <a:cubicBezTo>
                    <a:pt x="390" y="417"/>
                    <a:pt x="390" y="427"/>
                    <a:pt x="397" y="433"/>
                  </a:cubicBezTo>
                  <a:cubicBezTo>
                    <a:pt x="404" y="440"/>
                    <a:pt x="401" y="447"/>
                    <a:pt x="406" y="453"/>
                  </a:cubicBezTo>
                  <a:cubicBezTo>
                    <a:pt x="412" y="459"/>
                    <a:pt x="415" y="460"/>
                    <a:pt x="419" y="464"/>
                  </a:cubicBezTo>
                  <a:cubicBezTo>
                    <a:pt x="423" y="469"/>
                    <a:pt x="432" y="478"/>
                    <a:pt x="429" y="485"/>
                  </a:cubicBezTo>
                  <a:cubicBezTo>
                    <a:pt x="426" y="492"/>
                    <a:pt x="434" y="509"/>
                    <a:pt x="429" y="511"/>
                  </a:cubicBezTo>
                  <a:close/>
                </a:path>
              </a:pathLst>
            </a:custGeom>
            <a:solidFill>
              <a:srgbClr val="F3B2B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8" name="Freeform 146">
              <a:extLst>
                <a:ext uri="{FF2B5EF4-FFF2-40B4-BE49-F238E27FC236}">
                  <a16:creationId xmlns:a16="http://schemas.microsoft.com/office/drawing/2014/main" id="{FEA4EF1A-B3B0-4F94-B333-68FB5C55E633}"/>
                </a:ext>
              </a:extLst>
            </p:cNvPr>
            <p:cNvSpPr>
              <a:spLocks/>
            </p:cNvSpPr>
            <p:nvPr/>
          </p:nvSpPr>
          <p:spPr bwMode="auto">
            <a:xfrm>
              <a:off x="242" y="626"/>
              <a:ext cx="623" cy="497"/>
            </a:xfrm>
            <a:custGeom>
              <a:avLst/>
              <a:gdLst>
                <a:gd name="T0" fmla="*/ 2 w 563"/>
                <a:gd name="T1" fmla="*/ 0 h 421"/>
                <a:gd name="T2" fmla="*/ 2 w 563"/>
                <a:gd name="T3" fmla="*/ 0 h 421"/>
                <a:gd name="T4" fmla="*/ 2 w 563"/>
                <a:gd name="T5" fmla="*/ 1 h 421"/>
                <a:gd name="T6" fmla="*/ 93 w 563"/>
                <a:gd name="T7" fmla="*/ 255 h 421"/>
                <a:gd name="T8" fmla="*/ 162 w 563"/>
                <a:gd name="T9" fmla="*/ 340 h 421"/>
                <a:gd name="T10" fmla="*/ 498 w 563"/>
                <a:gd name="T11" fmla="*/ 636 h 421"/>
                <a:gd name="T12" fmla="*/ 762 w 563"/>
                <a:gd name="T13" fmla="*/ 609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3" h="421">
                  <a:moveTo>
                    <a:pt x="2" y="0"/>
                  </a:moveTo>
                  <a:cubicBezTo>
                    <a:pt x="2" y="0"/>
                    <a:pt x="2" y="0"/>
                    <a:pt x="2" y="0"/>
                  </a:cubicBezTo>
                  <a:cubicBezTo>
                    <a:pt x="2" y="0"/>
                    <a:pt x="2" y="1"/>
                    <a:pt x="2" y="1"/>
                  </a:cubicBezTo>
                  <a:cubicBezTo>
                    <a:pt x="0" y="41"/>
                    <a:pt x="32" y="132"/>
                    <a:pt x="69" y="155"/>
                  </a:cubicBezTo>
                  <a:cubicBezTo>
                    <a:pt x="101" y="175"/>
                    <a:pt x="104" y="178"/>
                    <a:pt x="119" y="207"/>
                  </a:cubicBezTo>
                  <a:cubicBezTo>
                    <a:pt x="137" y="242"/>
                    <a:pt x="222" y="351"/>
                    <a:pt x="368" y="387"/>
                  </a:cubicBezTo>
                  <a:cubicBezTo>
                    <a:pt x="506" y="421"/>
                    <a:pt x="537" y="383"/>
                    <a:pt x="563" y="370"/>
                  </a:cubicBezTo>
                </a:path>
              </a:pathLst>
            </a:custGeom>
            <a:noFill/>
            <a:ln w="7938" cap="flat">
              <a:solidFill>
                <a:srgbClr val="EC728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199" name="Freeform 147">
              <a:extLst>
                <a:ext uri="{FF2B5EF4-FFF2-40B4-BE49-F238E27FC236}">
                  <a16:creationId xmlns:a16="http://schemas.microsoft.com/office/drawing/2014/main" id="{09FDC817-C367-4F37-8A32-3FAAFDC99BE9}"/>
                </a:ext>
              </a:extLst>
            </p:cNvPr>
            <p:cNvSpPr>
              <a:spLocks/>
            </p:cNvSpPr>
            <p:nvPr/>
          </p:nvSpPr>
          <p:spPr bwMode="auto">
            <a:xfrm>
              <a:off x="241" y="524"/>
              <a:ext cx="381" cy="144"/>
            </a:xfrm>
            <a:custGeom>
              <a:avLst/>
              <a:gdLst>
                <a:gd name="T0" fmla="*/ 467 w 344"/>
                <a:gd name="T1" fmla="*/ 39 h 122"/>
                <a:gd name="T2" fmla="*/ 410 w 344"/>
                <a:gd name="T3" fmla="*/ 6 h 122"/>
                <a:gd name="T4" fmla="*/ 342 w 344"/>
                <a:gd name="T5" fmla="*/ 18 h 122"/>
                <a:gd name="T6" fmla="*/ 340 w 344"/>
                <a:gd name="T7" fmla="*/ 21 h 122"/>
                <a:gd name="T8" fmla="*/ 333 w 344"/>
                <a:gd name="T9" fmla="*/ 92 h 122"/>
                <a:gd name="T10" fmla="*/ 311 w 344"/>
                <a:gd name="T11" fmla="*/ 191 h 122"/>
                <a:gd name="T12" fmla="*/ 209 w 344"/>
                <a:gd name="T13" fmla="*/ 100 h 122"/>
                <a:gd name="T14" fmla="*/ 207 w 344"/>
                <a:gd name="T15" fmla="*/ 99 h 122"/>
                <a:gd name="T16" fmla="*/ 83 w 344"/>
                <a:gd name="T17" fmla="*/ 70 h 122"/>
                <a:gd name="T18" fmla="*/ 0 w 344"/>
                <a:gd name="T19" fmla="*/ 149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 h="122">
                  <a:moveTo>
                    <a:pt x="344" y="24"/>
                  </a:moveTo>
                  <a:cubicBezTo>
                    <a:pt x="336" y="12"/>
                    <a:pt x="320" y="7"/>
                    <a:pt x="302" y="3"/>
                  </a:cubicBezTo>
                  <a:cubicBezTo>
                    <a:pt x="284" y="0"/>
                    <a:pt x="265" y="3"/>
                    <a:pt x="252" y="11"/>
                  </a:cubicBezTo>
                  <a:cubicBezTo>
                    <a:pt x="251" y="11"/>
                    <a:pt x="250" y="12"/>
                    <a:pt x="250" y="13"/>
                  </a:cubicBezTo>
                  <a:cubicBezTo>
                    <a:pt x="246" y="19"/>
                    <a:pt x="249" y="33"/>
                    <a:pt x="246" y="56"/>
                  </a:cubicBezTo>
                  <a:cubicBezTo>
                    <a:pt x="244" y="76"/>
                    <a:pt x="248" y="105"/>
                    <a:pt x="229" y="116"/>
                  </a:cubicBezTo>
                  <a:cubicBezTo>
                    <a:pt x="215" y="122"/>
                    <a:pt x="174" y="91"/>
                    <a:pt x="154" y="61"/>
                  </a:cubicBezTo>
                  <a:cubicBezTo>
                    <a:pt x="154" y="61"/>
                    <a:pt x="154" y="61"/>
                    <a:pt x="153" y="60"/>
                  </a:cubicBezTo>
                  <a:cubicBezTo>
                    <a:pt x="129" y="36"/>
                    <a:pt x="90" y="35"/>
                    <a:pt x="61" y="42"/>
                  </a:cubicBezTo>
                  <a:cubicBezTo>
                    <a:pt x="29" y="51"/>
                    <a:pt x="5" y="70"/>
                    <a:pt x="0" y="91"/>
                  </a:cubicBezTo>
                </a:path>
              </a:pathLst>
            </a:custGeom>
            <a:noFill/>
            <a:ln w="7938" cap="flat">
              <a:solidFill>
                <a:srgbClr val="EC728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0" name="Freeform 148">
              <a:extLst>
                <a:ext uri="{FF2B5EF4-FFF2-40B4-BE49-F238E27FC236}">
                  <a16:creationId xmlns:a16="http://schemas.microsoft.com/office/drawing/2014/main" id="{2EC6AEC3-5D06-4EA5-8E4A-512048239D5A}"/>
                </a:ext>
              </a:extLst>
            </p:cNvPr>
            <p:cNvSpPr>
              <a:spLocks/>
            </p:cNvSpPr>
            <p:nvPr/>
          </p:nvSpPr>
          <p:spPr bwMode="auto">
            <a:xfrm>
              <a:off x="615" y="646"/>
              <a:ext cx="178" cy="344"/>
            </a:xfrm>
            <a:custGeom>
              <a:avLst/>
              <a:gdLst>
                <a:gd name="T0" fmla="*/ 10 w 161"/>
                <a:gd name="T1" fmla="*/ 55 h 292"/>
                <a:gd name="T2" fmla="*/ 15 w 161"/>
                <a:gd name="T3" fmla="*/ 80 h 292"/>
                <a:gd name="T4" fmla="*/ 25 w 161"/>
                <a:gd name="T5" fmla="*/ 108 h 292"/>
                <a:gd name="T6" fmla="*/ 31 w 161"/>
                <a:gd name="T7" fmla="*/ 125 h 292"/>
                <a:gd name="T8" fmla="*/ 50 w 161"/>
                <a:gd name="T9" fmla="*/ 172 h 292"/>
                <a:gd name="T10" fmla="*/ 63 w 161"/>
                <a:gd name="T11" fmla="*/ 204 h 292"/>
                <a:gd name="T12" fmla="*/ 66 w 161"/>
                <a:gd name="T13" fmla="*/ 219 h 292"/>
                <a:gd name="T14" fmla="*/ 76 w 161"/>
                <a:gd name="T15" fmla="*/ 250 h 292"/>
                <a:gd name="T16" fmla="*/ 91 w 161"/>
                <a:gd name="T17" fmla="*/ 293 h 292"/>
                <a:gd name="T18" fmla="*/ 92 w 161"/>
                <a:gd name="T19" fmla="*/ 297 h 292"/>
                <a:gd name="T20" fmla="*/ 93 w 161"/>
                <a:gd name="T21" fmla="*/ 305 h 292"/>
                <a:gd name="T22" fmla="*/ 106 w 161"/>
                <a:gd name="T23" fmla="*/ 333 h 292"/>
                <a:gd name="T24" fmla="*/ 124 w 161"/>
                <a:gd name="T25" fmla="*/ 381 h 292"/>
                <a:gd name="T26" fmla="*/ 127 w 161"/>
                <a:gd name="T27" fmla="*/ 395 h 292"/>
                <a:gd name="T28" fmla="*/ 137 w 161"/>
                <a:gd name="T29" fmla="*/ 414 h 292"/>
                <a:gd name="T30" fmla="*/ 148 w 161"/>
                <a:gd name="T31" fmla="*/ 430 h 292"/>
                <a:gd name="T32" fmla="*/ 158 w 161"/>
                <a:gd name="T33" fmla="*/ 446 h 292"/>
                <a:gd name="T34" fmla="*/ 163 w 161"/>
                <a:gd name="T35" fmla="*/ 455 h 292"/>
                <a:gd name="T36" fmla="*/ 218 w 161"/>
                <a:gd name="T37" fmla="*/ 476 h 292"/>
                <a:gd name="T38" fmla="*/ 218 w 161"/>
                <a:gd name="T39" fmla="*/ 476 h 292"/>
                <a:gd name="T40" fmla="*/ 169 w 161"/>
                <a:gd name="T41" fmla="*/ 451 h 292"/>
                <a:gd name="T42" fmla="*/ 163 w 161"/>
                <a:gd name="T43" fmla="*/ 439 h 292"/>
                <a:gd name="T44" fmla="*/ 153 w 161"/>
                <a:gd name="T45" fmla="*/ 424 h 292"/>
                <a:gd name="T46" fmla="*/ 142 w 161"/>
                <a:gd name="T47" fmla="*/ 410 h 292"/>
                <a:gd name="T48" fmla="*/ 134 w 161"/>
                <a:gd name="T49" fmla="*/ 392 h 292"/>
                <a:gd name="T50" fmla="*/ 129 w 161"/>
                <a:gd name="T51" fmla="*/ 379 h 292"/>
                <a:gd name="T52" fmla="*/ 113 w 161"/>
                <a:gd name="T53" fmla="*/ 329 h 292"/>
                <a:gd name="T54" fmla="*/ 101 w 161"/>
                <a:gd name="T55" fmla="*/ 304 h 292"/>
                <a:gd name="T56" fmla="*/ 100 w 161"/>
                <a:gd name="T57" fmla="*/ 296 h 292"/>
                <a:gd name="T58" fmla="*/ 97 w 161"/>
                <a:gd name="T59" fmla="*/ 290 h 292"/>
                <a:gd name="T60" fmla="*/ 81 w 161"/>
                <a:gd name="T61" fmla="*/ 246 h 292"/>
                <a:gd name="T62" fmla="*/ 73 w 161"/>
                <a:gd name="T63" fmla="*/ 218 h 292"/>
                <a:gd name="T64" fmla="*/ 70 w 161"/>
                <a:gd name="T65" fmla="*/ 203 h 292"/>
                <a:gd name="T66" fmla="*/ 55 w 161"/>
                <a:gd name="T67" fmla="*/ 166 h 292"/>
                <a:gd name="T68" fmla="*/ 38 w 161"/>
                <a:gd name="T69" fmla="*/ 125 h 292"/>
                <a:gd name="T70" fmla="*/ 31 w 161"/>
                <a:gd name="T71" fmla="*/ 102 h 292"/>
                <a:gd name="T72" fmla="*/ 23 w 161"/>
                <a:gd name="T73" fmla="*/ 79 h 292"/>
                <a:gd name="T74" fmla="*/ 15 w 161"/>
                <a:gd name="T75" fmla="*/ 53 h 292"/>
                <a:gd name="T76" fmla="*/ 2 w 161"/>
                <a:gd name="T77" fmla="*/ 0 h 292"/>
                <a:gd name="T78" fmla="*/ 2 w 161"/>
                <a:gd name="T79" fmla="*/ 0 h 292"/>
                <a:gd name="T80" fmla="*/ 10 w 161"/>
                <a:gd name="T81" fmla="*/ 55 h 2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1" h="292">
                  <a:moveTo>
                    <a:pt x="7" y="34"/>
                  </a:moveTo>
                  <a:cubicBezTo>
                    <a:pt x="9" y="38"/>
                    <a:pt x="11" y="43"/>
                    <a:pt x="12" y="49"/>
                  </a:cubicBezTo>
                  <a:cubicBezTo>
                    <a:pt x="14" y="59"/>
                    <a:pt x="17" y="63"/>
                    <a:pt x="19" y="66"/>
                  </a:cubicBezTo>
                  <a:cubicBezTo>
                    <a:pt x="21" y="68"/>
                    <a:pt x="23" y="70"/>
                    <a:pt x="23" y="76"/>
                  </a:cubicBezTo>
                  <a:cubicBezTo>
                    <a:pt x="24" y="84"/>
                    <a:pt x="30" y="95"/>
                    <a:pt x="37" y="105"/>
                  </a:cubicBezTo>
                  <a:cubicBezTo>
                    <a:pt x="41" y="112"/>
                    <a:pt x="46" y="120"/>
                    <a:pt x="47" y="125"/>
                  </a:cubicBezTo>
                  <a:cubicBezTo>
                    <a:pt x="49" y="134"/>
                    <a:pt x="49" y="134"/>
                    <a:pt x="49" y="134"/>
                  </a:cubicBezTo>
                  <a:cubicBezTo>
                    <a:pt x="49" y="138"/>
                    <a:pt x="50" y="142"/>
                    <a:pt x="56" y="153"/>
                  </a:cubicBezTo>
                  <a:cubicBezTo>
                    <a:pt x="63" y="166"/>
                    <a:pt x="65" y="171"/>
                    <a:pt x="67" y="179"/>
                  </a:cubicBezTo>
                  <a:cubicBezTo>
                    <a:pt x="68" y="182"/>
                    <a:pt x="68" y="182"/>
                    <a:pt x="68" y="182"/>
                  </a:cubicBezTo>
                  <a:cubicBezTo>
                    <a:pt x="69" y="187"/>
                    <a:pt x="69" y="187"/>
                    <a:pt x="69" y="187"/>
                  </a:cubicBezTo>
                  <a:cubicBezTo>
                    <a:pt x="71" y="193"/>
                    <a:pt x="72" y="195"/>
                    <a:pt x="79" y="204"/>
                  </a:cubicBezTo>
                  <a:cubicBezTo>
                    <a:pt x="85" y="212"/>
                    <a:pt x="88" y="223"/>
                    <a:pt x="91" y="233"/>
                  </a:cubicBezTo>
                  <a:cubicBezTo>
                    <a:pt x="94" y="241"/>
                    <a:pt x="94" y="241"/>
                    <a:pt x="94" y="241"/>
                  </a:cubicBezTo>
                  <a:cubicBezTo>
                    <a:pt x="96" y="248"/>
                    <a:pt x="98" y="250"/>
                    <a:pt x="101" y="253"/>
                  </a:cubicBezTo>
                  <a:cubicBezTo>
                    <a:pt x="103" y="255"/>
                    <a:pt x="105" y="257"/>
                    <a:pt x="109" y="263"/>
                  </a:cubicBezTo>
                  <a:cubicBezTo>
                    <a:pt x="113" y="270"/>
                    <a:pt x="116" y="272"/>
                    <a:pt x="117" y="273"/>
                  </a:cubicBezTo>
                  <a:cubicBezTo>
                    <a:pt x="118" y="274"/>
                    <a:pt x="119" y="275"/>
                    <a:pt x="120" y="278"/>
                  </a:cubicBezTo>
                  <a:cubicBezTo>
                    <a:pt x="124" y="289"/>
                    <a:pt x="152" y="292"/>
                    <a:pt x="161" y="291"/>
                  </a:cubicBezTo>
                  <a:cubicBezTo>
                    <a:pt x="161" y="291"/>
                    <a:pt x="161" y="291"/>
                    <a:pt x="161" y="291"/>
                  </a:cubicBezTo>
                  <a:cubicBezTo>
                    <a:pt x="150" y="292"/>
                    <a:pt x="127" y="283"/>
                    <a:pt x="125" y="276"/>
                  </a:cubicBezTo>
                  <a:cubicBezTo>
                    <a:pt x="123" y="272"/>
                    <a:pt x="122" y="271"/>
                    <a:pt x="120" y="269"/>
                  </a:cubicBezTo>
                  <a:cubicBezTo>
                    <a:pt x="119" y="268"/>
                    <a:pt x="117" y="267"/>
                    <a:pt x="113" y="260"/>
                  </a:cubicBezTo>
                  <a:cubicBezTo>
                    <a:pt x="109" y="254"/>
                    <a:pt x="107" y="252"/>
                    <a:pt x="105" y="250"/>
                  </a:cubicBezTo>
                  <a:cubicBezTo>
                    <a:pt x="102" y="247"/>
                    <a:pt x="101" y="246"/>
                    <a:pt x="99" y="240"/>
                  </a:cubicBezTo>
                  <a:cubicBezTo>
                    <a:pt x="96" y="232"/>
                    <a:pt x="96" y="232"/>
                    <a:pt x="96" y="232"/>
                  </a:cubicBezTo>
                  <a:cubicBezTo>
                    <a:pt x="93" y="221"/>
                    <a:pt x="90" y="210"/>
                    <a:pt x="83" y="201"/>
                  </a:cubicBezTo>
                  <a:cubicBezTo>
                    <a:pt x="76" y="193"/>
                    <a:pt x="76" y="191"/>
                    <a:pt x="74" y="186"/>
                  </a:cubicBezTo>
                  <a:cubicBezTo>
                    <a:pt x="73" y="181"/>
                    <a:pt x="73" y="181"/>
                    <a:pt x="73" y="181"/>
                  </a:cubicBezTo>
                  <a:cubicBezTo>
                    <a:pt x="72" y="177"/>
                    <a:pt x="72" y="177"/>
                    <a:pt x="72" y="177"/>
                  </a:cubicBezTo>
                  <a:cubicBezTo>
                    <a:pt x="69" y="170"/>
                    <a:pt x="68" y="164"/>
                    <a:pt x="60" y="150"/>
                  </a:cubicBezTo>
                  <a:cubicBezTo>
                    <a:pt x="55" y="140"/>
                    <a:pt x="54" y="137"/>
                    <a:pt x="54" y="133"/>
                  </a:cubicBezTo>
                  <a:cubicBezTo>
                    <a:pt x="52" y="124"/>
                    <a:pt x="52" y="124"/>
                    <a:pt x="52" y="124"/>
                  </a:cubicBezTo>
                  <a:cubicBezTo>
                    <a:pt x="51" y="118"/>
                    <a:pt x="46" y="110"/>
                    <a:pt x="41" y="102"/>
                  </a:cubicBezTo>
                  <a:cubicBezTo>
                    <a:pt x="35" y="92"/>
                    <a:pt x="29" y="83"/>
                    <a:pt x="28" y="76"/>
                  </a:cubicBezTo>
                  <a:cubicBezTo>
                    <a:pt x="28" y="68"/>
                    <a:pt x="26" y="66"/>
                    <a:pt x="23" y="63"/>
                  </a:cubicBezTo>
                  <a:cubicBezTo>
                    <a:pt x="21" y="60"/>
                    <a:pt x="19" y="57"/>
                    <a:pt x="17" y="48"/>
                  </a:cubicBezTo>
                  <a:cubicBezTo>
                    <a:pt x="15" y="42"/>
                    <a:pt x="14" y="37"/>
                    <a:pt x="12" y="32"/>
                  </a:cubicBezTo>
                  <a:cubicBezTo>
                    <a:pt x="8" y="23"/>
                    <a:pt x="0" y="14"/>
                    <a:pt x="2" y="0"/>
                  </a:cubicBezTo>
                  <a:cubicBezTo>
                    <a:pt x="2" y="0"/>
                    <a:pt x="2" y="0"/>
                    <a:pt x="2" y="0"/>
                  </a:cubicBezTo>
                  <a:cubicBezTo>
                    <a:pt x="0" y="15"/>
                    <a:pt x="4" y="24"/>
                    <a:pt x="7"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1" name="Freeform 149">
              <a:extLst>
                <a:ext uri="{FF2B5EF4-FFF2-40B4-BE49-F238E27FC236}">
                  <a16:creationId xmlns:a16="http://schemas.microsoft.com/office/drawing/2014/main" id="{12F027DB-838E-4E18-8883-1A001315BA47}"/>
                </a:ext>
              </a:extLst>
            </p:cNvPr>
            <p:cNvSpPr>
              <a:spLocks/>
            </p:cNvSpPr>
            <p:nvPr/>
          </p:nvSpPr>
          <p:spPr bwMode="auto">
            <a:xfrm>
              <a:off x="615" y="642"/>
              <a:ext cx="178" cy="348"/>
            </a:xfrm>
            <a:custGeom>
              <a:avLst/>
              <a:gdLst>
                <a:gd name="T0" fmla="*/ 13 w 161"/>
                <a:gd name="T1" fmla="*/ 53 h 295"/>
                <a:gd name="T2" fmla="*/ 24 w 161"/>
                <a:gd name="T3" fmla="*/ 83 h 295"/>
                <a:gd name="T4" fmla="*/ 34 w 161"/>
                <a:gd name="T5" fmla="*/ 109 h 295"/>
                <a:gd name="T6" fmla="*/ 39 w 161"/>
                <a:gd name="T7" fmla="*/ 126 h 295"/>
                <a:gd name="T8" fmla="*/ 59 w 161"/>
                <a:gd name="T9" fmla="*/ 172 h 295"/>
                <a:gd name="T10" fmla="*/ 72 w 161"/>
                <a:gd name="T11" fmla="*/ 204 h 295"/>
                <a:gd name="T12" fmla="*/ 74 w 161"/>
                <a:gd name="T13" fmla="*/ 219 h 295"/>
                <a:gd name="T14" fmla="*/ 84 w 161"/>
                <a:gd name="T15" fmla="*/ 250 h 295"/>
                <a:gd name="T16" fmla="*/ 100 w 161"/>
                <a:gd name="T17" fmla="*/ 294 h 295"/>
                <a:gd name="T18" fmla="*/ 101 w 161"/>
                <a:gd name="T19" fmla="*/ 301 h 295"/>
                <a:gd name="T20" fmla="*/ 103 w 161"/>
                <a:gd name="T21" fmla="*/ 309 h 295"/>
                <a:gd name="T22" fmla="*/ 115 w 161"/>
                <a:gd name="T23" fmla="*/ 336 h 295"/>
                <a:gd name="T24" fmla="*/ 132 w 161"/>
                <a:gd name="T25" fmla="*/ 385 h 295"/>
                <a:gd name="T26" fmla="*/ 136 w 161"/>
                <a:gd name="T27" fmla="*/ 396 h 295"/>
                <a:gd name="T28" fmla="*/ 144 w 161"/>
                <a:gd name="T29" fmla="*/ 418 h 295"/>
                <a:gd name="T30" fmla="*/ 155 w 161"/>
                <a:gd name="T31" fmla="*/ 433 h 295"/>
                <a:gd name="T32" fmla="*/ 166 w 161"/>
                <a:gd name="T33" fmla="*/ 449 h 295"/>
                <a:gd name="T34" fmla="*/ 170 w 161"/>
                <a:gd name="T35" fmla="*/ 458 h 295"/>
                <a:gd name="T36" fmla="*/ 218 w 161"/>
                <a:gd name="T37" fmla="*/ 482 h 295"/>
                <a:gd name="T38" fmla="*/ 218 w 161"/>
                <a:gd name="T39" fmla="*/ 482 h 295"/>
                <a:gd name="T40" fmla="*/ 177 w 161"/>
                <a:gd name="T41" fmla="*/ 455 h 295"/>
                <a:gd name="T42" fmla="*/ 170 w 161"/>
                <a:gd name="T43" fmla="*/ 444 h 295"/>
                <a:gd name="T44" fmla="*/ 161 w 161"/>
                <a:gd name="T45" fmla="*/ 428 h 295"/>
                <a:gd name="T46" fmla="*/ 150 w 161"/>
                <a:gd name="T47" fmla="*/ 411 h 295"/>
                <a:gd name="T48" fmla="*/ 142 w 161"/>
                <a:gd name="T49" fmla="*/ 394 h 295"/>
                <a:gd name="T50" fmla="*/ 138 w 161"/>
                <a:gd name="T51" fmla="*/ 381 h 295"/>
                <a:gd name="T52" fmla="*/ 119 w 161"/>
                <a:gd name="T53" fmla="*/ 331 h 295"/>
                <a:gd name="T54" fmla="*/ 107 w 161"/>
                <a:gd name="T55" fmla="*/ 304 h 295"/>
                <a:gd name="T56" fmla="*/ 106 w 161"/>
                <a:gd name="T57" fmla="*/ 297 h 295"/>
                <a:gd name="T58" fmla="*/ 105 w 161"/>
                <a:gd name="T59" fmla="*/ 293 h 295"/>
                <a:gd name="T60" fmla="*/ 90 w 161"/>
                <a:gd name="T61" fmla="*/ 248 h 295"/>
                <a:gd name="T62" fmla="*/ 81 w 161"/>
                <a:gd name="T63" fmla="*/ 218 h 295"/>
                <a:gd name="T64" fmla="*/ 78 w 161"/>
                <a:gd name="T65" fmla="*/ 203 h 295"/>
                <a:gd name="T66" fmla="*/ 63 w 161"/>
                <a:gd name="T67" fmla="*/ 170 h 295"/>
                <a:gd name="T68" fmla="*/ 46 w 161"/>
                <a:gd name="T69" fmla="*/ 125 h 295"/>
                <a:gd name="T70" fmla="*/ 39 w 161"/>
                <a:gd name="T71" fmla="*/ 103 h 295"/>
                <a:gd name="T72" fmla="*/ 31 w 161"/>
                <a:gd name="T73" fmla="*/ 80 h 295"/>
                <a:gd name="T74" fmla="*/ 21 w 161"/>
                <a:gd name="T75" fmla="*/ 48 h 295"/>
                <a:gd name="T76" fmla="*/ 2 w 161"/>
                <a:gd name="T77" fmla="*/ 0 h 295"/>
                <a:gd name="T78" fmla="*/ 2 w 161"/>
                <a:gd name="T79" fmla="*/ 0 h 295"/>
                <a:gd name="T80" fmla="*/ 13 w 161"/>
                <a:gd name="T81" fmla="*/ 53 h 2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1" h="295">
                  <a:moveTo>
                    <a:pt x="10" y="32"/>
                  </a:moveTo>
                  <a:cubicBezTo>
                    <a:pt x="13" y="37"/>
                    <a:pt x="16" y="43"/>
                    <a:pt x="18" y="50"/>
                  </a:cubicBezTo>
                  <a:cubicBezTo>
                    <a:pt x="20" y="60"/>
                    <a:pt x="23" y="63"/>
                    <a:pt x="25" y="66"/>
                  </a:cubicBezTo>
                  <a:cubicBezTo>
                    <a:pt x="28" y="69"/>
                    <a:pt x="29" y="71"/>
                    <a:pt x="29" y="77"/>
                  </a:cubicBezTo>
                  <a:cubicBezTo>
                    <a:pt x="30" y="85"/>
                    <a:pt x="36" y="95"/>
                    <a:pt x="43" y="105"/>
                  </a:cubicBezTo>
                  <a:cubicBezTo>
                    <a:pt x="47" y="113"/>
                    <a:pt x="52" y="120"/>
                    <a:pt x="53" y="125"/>
                  </a:cubicBezTo>
                  <a:cubicBezTo>
                    <a:pt x="55" y="134"/>
                    <a:pt x="55" y="134"/>
                    <a:pt x="55" y="134"/>
                  </a:cubicBezTo>
                  <a:cubicBezTo>
                    <a:pt x="56" y="139"/>
                    <a:pt x="56" y="142"/>
                    <a:pt x="62" y="153"/>
                  </a:cubicBezTo>
                  <a:cubicBezTo>
                    <a:pt x="69" y="166"/>
                    <a:pt x="71" y="172"/>
                    <a:pt x="73" y="179"/>
                  </a:cubicBezTo>
                  <a:cubicBezTo>
                    <a:pt x="74" y="183"/>
                    <a:pt x="74" y="183"/>
                    <a:pt x="74" y="183"/>
                  </a:cubicBezTo>
                  <a:cubicBezTo>
                    <a:pt x="76" y="188"/>
                    <a:pt x="76" y="188"/>
                    <a:pt x="76" y="188"/>
                  </a:cubicBezTo>
                  <a:cubicBezTo>
                    <a:pt x="77" y="193"/>
                    <a:pt x="78" y="196"/>
                    <a:pt x="85" y="205"/>
                  </a:cubicBezTo>
                  <a:cubicBezTo>
                    <a:pt x="91" y="213"/>
                    <a:pt x="94" y="224"/>
                    <a:pt x="98" y="234"/>
                  </a:cubicBezTo>
                  <a:cubicBezTo>
                    <a:pt x="100" y="242"/>
                    <a:pt x="100" y="242"/>
                    <a:pt x="100" y="242"/>
                  </a:cubicBezTo>
                  <a:cubicBezTo>
                    <a:pt x="102" y="249"/>
                    <a:pt x="104" y="251"/>
                    <a:pt x="107" y="254"/>
                  </a:cubicBezTo>
                  <a:cubicBezTo>
                    <a:pt x="109" y="256"/>
                    <a:pt x="111" y="258"/>
                    <a:pt x="115" y="264"/>
                  </a:cubicBezTo>
                  <a:cubicBezTo>
                    <a:pt x="119" y="271"/>
                    <a:pt x="122" y="273"/>
                    <a:pt x="123" y="274"/>
                  </a:cubicBezTo>
                  <a:cubicBezTo>
                    <a:pt x="124" y="275"/>
                    <a:pt x="125" y="275"/>
                    <a:pt x="126" y="279"/>
                  </a:cubicBezTo>
                  <a:cubicBezTo>
                    <a:pt x="130" y="289"/>
                    <a:pt x="150" y="295"/>
                    <a:pt x="161" y="294"/>
                  </a:cubicBezTo>
                  <a:cubicBezTo>
                    <a:pt x="161" y="294"/>
                    <a:pt x="161" y="294"/>
                    <a:pt x="161" y="294"/>
                  </a:cubicBezTo>
                  <a:cubicBezTo>
                    <a:pt x="151" y="295"/>
                    <a:pt x="133" y="284"/>
                    <a:pt x="131" y="277"/>
                  </a:cubicBezTo>
                  <a:cubicBezTo>
                    <a:pt x="129" y="273"/>
                    <a:pt x="128" y="271"/>
                    <a:pt x="126" y="270"/>
                  </a:cubicBezTo>
                  <a:cubicBezTo>
                    <a:pt x="125" y="269"/>
                    <a:pt x="123" y="268"/>
                    <a:pt x="119" y="261"/>
                  </a:cubicBezTo>
                  <a:cubicBezTo>
                    <a:pt x="115" y="255"/>
                    <a:pt x="113" y="252"/>
                    <a:pt x="111" y="250"/>
                  </a:cubicBezTo>
                  <a:cubicBezTo>
                    <a:pt x="108" y="248"/>
                    <a:pt x="107" y="247"/>
                    <a:pt x="105" y="240"/>
                  </a:cubicBezTo>
                  <a:cubicBezTo>
                    <a:pt x="102" y="232"/>
                    <a:pt x="102" y="232"/>
                    <a:pt x="102" y="232"/>
                  </a:cubicBezTo>
                  <a:cubicBezTo>
                    <a:pt x="99" y="222"/>
                    <a:pt x="96" y="211"/>
                    <a:pt x="89" y="202"/>
                  </a:cubicBezTo>
                  <a:cubicBezTo>
                    <a:pt x="82" y="194"/>
                    <a:pt x="82" y="192"/>
                    <a:pt x="80" y="186"/>
                  </a:cubicBezTo>
                  <a:cubicBezTo>
                    <a:pt x="79" y="181"/>
                    <a:pt x="79" y="181"/>
                    <a:pt x="79" y="181"/>
                  </a:cubicBezTo>
                  <a:cubicBezTo>
                    <a:pt x="78" y="178"/>
                    <a:pt x="78" y="178"/>
                    <a:pt x="78" y="178"/>
                  </a:cubicBezTo>
                  <a:cubicBezTo>
                    <a:pt x="75" y="170"/>
                    <a:pt x="74" y="165"/>
                    <a:pt x="66" y="151"/>
                  </a:cubicBezTo>
                  <a:cubicBezTo>
                    <a:pt x="61" y="141"/>
                    <a:pt x="60" y="138"/>
                    <a:pt x="60" y="133"/>
                  </a:cubicBezTo>
                  <a:cubicBezTo>
                    <a:pt x="58" y="124"/>
                    <a:pt x="58" y="124"/>
                    <a:pt x="58" y="124"/>
                  </a:cubicBezTo>
                  <a:cubicBezTo>
                    <a:pt x="57" y="118"/>
                    <a:pt x="52" y="111"/>
                    <a:pt x="47" y="103"/>
                  </a:cubicBezTo>
                  <a:cubicBezTo>
                    <a:pt x="41" y="93"/>
                    <a:pt x="35" y="83"/>
                    <a:pt x="34" y="76"/>
                  </a:cubicBezTo>
                  <a:cubicBezTo>
                    <a:pt x="34" y="69"/>
                    <a:pt x="32" y="66"/>
                    <a:pt x="29" y="63"/>
                  </a:cubicBezTo>
                  <a:cubicBezTo>
                    <a:pt x="27" y="61"/>
                    <a:pt x="25" y="58"/>
                    <a:pt x="23" y="49"/>
                  </a:cubicBezTo>
                  <a:cubicBezTo>
                    <a:pt x="21" y="41"/>
                    <a:pt x="18" y="35"/>
                    <a:pt x="15" y="30"/>
                  </a:cubicBezTo>
                  <a:cubicBezTo>
                    <a:pt x="10" y="21"/>
                    <a:pt x="1" y="13"/>
                    <a:pt x="2" y="0"/>
                  </a:cubicBezTo>
                  <a:cubicBezTo>
                    <a:pt x="2" y="0"/>
                    <a:pt x="2" y="0"/>
                    <a:pt x="2" y="0"/>
                  </a:cubicBezTo>
                  <a:cubicBezTo>
                    <a:pt x="0" y="14"/>
                    <a:pt x="5" y="23"/>
                    <a:pt x="10" y="32"/>
                  </a:cubicBezTo>
                  <a:close/>
                </a:path>
              </a:pathLst>
            </a:custGeom>
            <a:solidFill>
              <a:srgbClr val="EC728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2" name="Freeform 150">
              <a:extLst>
                <a:ext uri="{FF2B5EF4-FFF2-40B4-BE49-F238E27FC236}">
                  <a16:creationId xmlns:a16="http://schemas.microsoft.com/office/drawing/2014/main" id="{B1074B21-DD97-45B1-AEAD-A22C9CF1901D}"/>
                </a:ext>
              </a:extLst>
            </p:cNvPr>
            <p:cNvSpPr>
              <a:spLocks/>
            </p:cNvSpPr>
            <p:nvPr/>
          </p:nvSpPr>
          <p:spPr bwMode="auto">
            <a:xfrm>
              <a:off x="705" y="450"/>
              <a:ext cx="240" cy="596"/>
            </a:xfrm>
            <a:custGeom>
              <a:avLst/>
              <a:gdLst>
                <a:gd name="T0" fmla="*/ 0 w 217"/>
                <a:gd name="T1" fmla="*/ 8 h 505"/>
                <a:gd name="T2" fmla="*/ 79 w 217"/>
                <a:gd name="T3" fmla="*/ 38 h 505"/>
                <a:gd name="T4" fmla="*/ 165 w 217"/>
                <a:gd name="T5" fmla="*/ 244 h 505"/>
                <a:gd name="T6" fmla="*/ 165 w 217"/>
                <a:gd name="T7" fmla="*/ 247 h 505"/>
                <a:gd name="T8" fmla="*/ 194 w 217"/>
                <a:gd name="T9" fmla="*/ 330 h 505"/>
                <a:gd name="T10" fmla="*/ 241 w 217"/>
                <a:gd name="T11" fmla="*/ 482 h 505"/>
                <a:gd name="T12" fmla="*/ 251 w 217"/>
                <a:gd name="T13" fmla="*/ 517 h 505"/>
                <a:gd name="T14" fmla="*/ 212 w 217"/>
                <a:gd name="T15" fmla="*/ 825 h 505"/>
                <a:gd name="T16" fmla="*/ 218 w 217"/>
                <a:gd name="T17" fmla="*/ 830 h 505"/>
                <a:gd name="T18" fmla="*/ 257 w 217"/>
                <a:gd name="T19" fmla="*/ 513 h 505"/>
                <a:gd name="T20" fmla="*/ 247 w 217"/>
                <a:gd name="T21" fmla="*/ 480 h 505"/>
                <a:gd name="T22" fmla="*/ 199 w 217"/>
                <a:gd name="T23" fmla="*/ 327 h 505"/>
                <a:gd name="T24" fmla="*/ 171 w 217"/>
                <a:gd name="T25" fmla="*/ 248 h 505"/>
                <a:gd name="T26" fmla="*/ 171 w 217"/>
                <a:gd name="T27" fmla="*/ 245 h 505"/>
                <a:gd name="T28" fmla="*/ 81 w 217"/>
                <a:gd name="T29" fmla="*/ 30 h 505"/>
                <a:gd name="T30" fmla="*/ 1 w 217"/>
                <a:gd name="T31" fmla="*/ 0 h 505"/>
                <a:gd name="T32" fmla="*/ 0 w 217"/>
                <a:gd name="T33" fmla="*/ 8 h 5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7" h="505">
                  <a:moveTo>
                    <a:pt x="0" y="5"/>
                  </a:moveTo>
                  <a:cubicBezTo>
                    <a:pt x="20" y="7"/>
                    <a:pt x="39" y="15"/>
                    <a:pt x="58" y="23"/>
                  </a:cubicBezTo>
                  <a:cubicBezTo>
                    <a:pt x="113" y="47"/>
                    <a:pt x="135" y="90"/>
                    <a:pt x="122" y="148"/>
                  </a:cubicBezTo>
                  <a:cubicBezTo>
                    <a:pt x="122" y="150"/>
                    <a:pt x="122" y="150"/>
                    <a:pt x="122" y="150"/>
                  </a:cubicBezTo>
                  <a:cubicBezTo>
                    <a:pt x="121" y="156"/>
                    <a:pt x="129" y="173"/>
                    <a:pt x="143" y="201"/>
                  </a:cubicBezTo>
                  <a:cubicBezTo>
                    <a:pt x="154" y="226"/>
                    <a:pt x="165" y="256"/>
                    <a:pt x="178" y="293"/>
                  </a:cubicBezTo>
                  <a:cubicBezTo>
                    <a:pt x="185" y="314"/>
                    <a:pt x="185" y="314"/>
                    <a:pt x="185" y="314"/>
                  </a:cubicBezTo>
                  <a:cubicBezTo>
                    <a:pt x="211" y="387"/>
                    <a:pt x="202" y="450"/>
                    <a:pt x="157" y="502"/>
                  </a:cubicBezTo>
                  <a:cubicBezTo>
                    <a:pt x="161" y="505"/>
                    <a:pt x="161" y="505"/>
                    <a:pt x="161" y="505"/>
                  </a:cubicBezTo>
                  <a:cubicBezTo>
                    <a:pt x="207" y="452"/>
                    <a:pt x="217" y="388"/>
                    <a:pt x="190" y="313"/>
                  </a:cubicBezTo>
                  <a:cubicBezTo>
                    <a:pt x="183" y="292"/>
                    <a:pt x="183" y="292"/>
                    <a:pt x="183" y="292"/>
                  </a:cubicBezTo>
                  <a:cubicBezTo>
                    <a:pt x="169" y="254"/>
                    <a:pt x="159" y="224"/>
                    <a:pt x="147" y="199"/>
                  </a:cubicBezTo>
                  <a:cubicBezTo>
                    <a:pt x="138" y="181"/>
                    <a:pt x="126" y="156"/>
                    <a:pt x="127" y="151"/>
                  </a:cubicBezTo>
                  <a:cubicBezTo>
                    <a:pt x="127" y="149"/>
                    <a:pt x="127" y="149"/>
                    <a:pt x="127" y="149"/>
                  </a:cubicBezTo>
                  <a:cubicBezTo>
                    <a:pt x="140" y="88"/>
                    <a:pt x="118" y="44"/>
                    <a:pt x="60" y="18"/>
                  </a:cubicBezTo>
                  <a:cubicBezTo>
                    <a:pt x="41" y="10"/>
                    <a:pt x="22" y="2"/>
                    <a:pt x="1" y="0"/>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3" name="Freeform 151">
              <a:extLst>
                <a:ext uri="{FF2B5EF4-FFF2-40B4-BE49-F238E27FC236}">
                  <a16:creationId xmlns:a16="http://schemas.microsoft.com/office/drawing/2014/main" id="{BEBE3317-D699-4D61-AE18-DC918F1322BD}"/>
                </a:ext>
              </a:extLst>
            </p:cNvPr>
            <p:cNvSpPr>
              <a:spLocks/>
            </p:cNvSpPr>
            <p:nvPr/>
          </p:nvSpPr>
          <p:spPr bwMode="auto">
            <a:xfrm>
              <a:off x="658" y="446"/>
              <a:ext cx="294" cy="603"/>
            </a:xfrm>
            <a:custGeom>
              <a:avLst/>
              <a:gdLst>
                <a:gd name="T0" fmla="*/ 0 w 265"/>
                <a:gd name="T1" fmla="*/ 6 h 511"/>
                <a:gd name="T2" fmla="*/ 0 w 265"/>
                <a:gd name="T3" fmla="*/ 13 h 511"/>
                <a:gd name="T4" fmla="*/ 143 w 265"/>
                <a:gd name="T5" fmla="*/ 41 h 511"/>
                <a:gd name="T6" fmla="*/ 233 w 265"/>
                <a:gd name="T7" fmla="*/ 247 h 511"/>
                <a:gd name="T8" fmla="*/ 230 w 265"/>
                <a:gd name="T9" fmla="*/ 249 h 511"/>
                <a:gd name="T10" fmla="*/ 260 w 265"/>
                <a:gd name="T11" fmla="*/ 334 h 511"/>
                <a:gd name="T12" fmla="*/ 307 w 265"/>
                <a:gd name="T13" fmla="*/ 485 h 511"/>
                <a:gd name="T14" fmla="*/ 317 w 265"/>
                <a:gd name="T15" fmla="*/ 519 h 511"/>
                <a:gd name="T16" fmla="*/ 270 w 265"/>
                <a:gd name="T17" fmla="*/ 834 h 511"/>
                <a:gd name="T18" fmla="*/ 273 w 265"/>
                <a:gd name="T19" fmla="*/ 840 h 511"/>
                <a:gd name="T20" fmla="*/ 324 w 265"/>
                <a:gd name="T21" fmla="*/ 517 h 511"/>
                <a:gd name="T22" fmla="*/ 314 w 265"/>
                <a:gd name="T23" fmla="*/ 481 h 511"/>
                <a:gd name="T24" fmla="*/ 265 w 265"/>
                <a:gd name="T25" fmla="*/ 330 h 511"/>
                <a:gd name="T26" fmla="*/ 237 w 265"/>
                <a:gd name="T27" fmla="*/ 253 h 511"/>
                <a:gd name="T28" fmla="*/ 239 w 265"/>
                <a:gd name="T29" fmla="*/ 248 h 511"/>
                <a:gd name="T30" fmla="*/ 146 w 265"/>
                <a:gd name="T31" fmla="*/ 33 h 511"/>
                <a:gd name="T32" fmla="*/ 0 w 265"/>
                <a:gd name="T33" fmla="*/ 6 h 5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5" h="511">
                  <a:moveTo>
                    <a:pt x="0" y="3"/>
                  </a:moveTo>
                  <a:cubicBezTo>
                    <a:pt x="0" y="8"/>
                    <a:pt x="0" y="8"/>
                    <a:pt x="0" y="8"/>
                  </a:cubicBezTo>
                  <a:cubicBezTo>
                    <a:pt x="37" y="5"/>
                    <a:pt x="73" y="11"/>
                    <a:pt x="105" y="25"/>
                  </a:cubicBezTo>
                  <a:cubicBezTo>
                    <a:pt x="160" y="49"/>
                    <a:pt x="182" y="91"/>
                    <a:pt x="170" y="150"/>
                  </a:cubicBezTo>
                  <a:cubicBezTo>
                    <a:pt x="169" y="152"/>
                    <a:pt x="169" y="152"/>
                    <a:pt x="169" y="152"/>
                  </a:cubicBezTo>
                  <a:cubicBezTo>
                    <a:pt x="168" y="158"/>
                    <a:pt x="176" y="175"/>
                    <a:pt x="190" y="203"/>
                  </a:cubicBezTo>
                  <a:cubicBezTo>
                    <a:pt x="202" y="228"/>
                    <a:pt x="212" y="257"/>
                    <a:pt x="225" y="295"/>
                  </a:cubicBezTo>
                  <a:cubicBezTo>
                    <a:pt x="233" y="316"/>
                    <a:pt x="233" y="316"/>
                    <a:pt x="233" y="316"/>
                  </a:cubicBezTo>
                  <a:cubicBezTo>
                    <a:pt x="259" y="391"/>
                    <a:pt x="247" y="456"/>
                    <a:pt x="197" y="508"/>
                  </a:cubicBezTo>
                  <a:cubicBezTo>
                    <a:pt x="200" y="511"/>
                    <a:pt x="200" y="511"/>
                    <a:pt x="200" y="511"/>
                  </a:cubicBezTo>
                  <a:cubicBezTo>
                    <a:pt x="252" y="458"/>
                    <a:pt x="265" y="392"/>
                    <a:pt x="237" y="314"/>
                  </a:cubicBezTo>
                  <a:cubicBezTo>
                    <a:pt x="230" y="293"/>
                    <a:pt x="230" y="293"/>
                    <a:pt x="230" y="293"/>
                  </a:cubicBezTo>
                  <a:cubicBezTo>
                    <a:pt x="217" y="256"/>
                    <a:pt x="206" y="226"/>
                    <a:pt x="194" y="201"/>
                  </a:cubicBezTo>
                  <a:cubicBezTo>
                    <a:pt x="185" y="183"/>
                    <a:pt x="173" y="157"/>
                    <a:pt x="174" y="153"/>
                  </a:cubicBezTo>
                  <a:cubicBezTo>
                    <a:pt x="175" y="151"/>
                    <a:pt x="175" y="151"/>
                    <a:pt x="175" y="151"/>
                  </a:cubicBezTo>
                  <a:cubicBezTo>
                    <a:pt x="187" y="90"/>
                    <a:pt x="165" y="46"/>
                    <a:pt x="107" y="20"/>
                  </a:cubicBezTo>
                  <a:cubicBezTo>
                    <a:pt x="74" y="6"/>
                    <a:pt x="38" y="0"/>
                    <a:pt x="0" y="3"/>
                  </a:cubicBezTo>
                  <a:close/>
                </a:path>
              </a:pathLst>
            </a:custGeom>
            <a:solidFill>
              <a:srgbClr val="EC728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4" name="Freeform 152">
              <a:extLst>
                <a:ext uri="{FF2B5EF4-FFF2-40B4-BE49-F238E27FC236}">
                  <a16:creationId xmlns:a16="http://schemas.microsoft.com/office/drawing/2014/main" id="{6488586A-CC6B-4BD3-85C0-C3D7652E044E}"/>
                </a:ext>
              </a:extLst>
            </p:cNvPr>
            <p:cNvSpPr>
              <a:spLocks/>
            </p:cNvSpPr>
            <p:nvPr/>
          </p:nvSpPr>
          <p:spPr bwMode="auto">
            <a:xfrm>
              <a:off x="857" y="1047"/>
              <a:ext cx="22" cy="19"/>
            </a:xfrm>
            <a:custGeom>
              <a:avLst/>
              <a:gdLst>
                <a:gd name="T0" fmla="*/ 0 w 20"/>
                <a:gd name="T1" fmla="*/ 27 h 16"/>
                <a:gd name="T2" fmla="*/ 4 w 20"/>
                <a:gd name="T3" fmla="*/ 24 h 16"/>
                <a:gd name="T4" fmla="*/ 8 w 20"/>
                <a:gd name="T5" fmla="*/ 21 h 16"/>
                <a:gd name="T6" fmla="*/ 9 w 20"/>
                <a:gd name="T7" fmla="*/ 21 h 16"/>
                <a:gd name="T8" fmla="*/ 26 w 20"/>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6">
                  <a:moveTo>
                    <a:pt x="0" y="16"/>
                  </a:moveTo>
                  <a:cubicBezTo>
                    <a:pt x="1" y="15"/>
                    <a:pt x="3" y="14"/>
                    <a:pt x="4" y="14"/>
                  </a:cubicBezTo>
                  <a:cubicBezTo>
                    <a:pt x="5" y="13"/>
                    <a:pt x="5" y="13"/>
                    <a:pt x="5" y="13"/>
                  </a:cubicBezTo>
                  <a:cubicBezTo>
                    <a:pt x="5" y="13"/>
                    <a:pt x="6" y="13"/>
                    <a:pt x="6" y="13"/>
                  </a:cubicBezTo>
                  <a:cubicBezTo>
                    <a:pt x="11" y="9"/>
                    <a:pt x="15" y="5"/>
                    <a:pt x="20" y="0"/>
                  </a:cubicBezTo>
                </a:path>
              </a:pathLst>
            </a:custGeom>
            <a:noFill/>
            <a:ln w="7938" cap="flat">
              <a:solidFill>
                <a:srgbClr val="EC728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5" name="Freeform 153">
              <a:extLst>
                <a:ext uri="{FF2B5EF4-FFF2-40B4-BE49-F238E27FC236}">
                  <a16:creationId xmlns:a16="http://schemas.microsoft.com/office/drawing/2014/main" id="{25E6DEB8-7A30-4D0F-A0D3-285A1C571588}"/>
                </a:ext>
              </a:extLst>
            </p:cNvPr>
            <p:cNvSpPr>
              <a:spLocks/>
            </p:cNvSpPr>
            <p:nvPr/>
          </p:nvSpPr>
          <p:spPr bwMode="auto">
            <a:xfrm>
              <a:off x="489" y="432"/>
              <a:ext cx="46" cy="220"/>
            </a:xfrm>
            <a:custGeom>
              <a:avLst/>
              <a:gdLst>
                <a:gd name="T0" fmla="*/ 4 w 41"/>
                <a:gd name="T1" fmla="*/ 308 h 186"/>
                <a:gd name="T2" fmla="*/ 0 w 41"/>
                <a:gd name="T3" fmla="*/ 219 h 186"/>
                <a:gd name="T4" fmla="*/ 35 w 41"/>
                <a:gd name="T5" fmla="*/ 52 h 186"/>
                <a:gd name="T6" fmla="*/ 58 w 41"/>
                <a:gd name="T7" fmla="*/ 0 h 1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186">
                  <a:moveTo>
                    <a:pt x="4" y="186"/>
                  </a:moveTo>
                  <a:cubicBezTo>
                    <a:pt x="0" y="132"/>
                    <a:pt x="0" y="132"/>
                    <a:pt x="0" y="132"/>
                  </a:cubicBezTo>
                  <a:cubicBezTo>
                    <a:pt x="2" y="91"/>
                    <a:pt x="9" y="67"/>
                    <a:pt x="25" y="31"/>
                  </a:cubicBezTo>
                  <a:cubicBezTo>
                    <a:pt x="32" y="14"/>
                    <a:pt x="39" y="9"/>
                    <a:pt x="41" y="0"/>
                  </a:cubicBezTo>
                </a:path>
              </a:pathLst>
            </a:custGeom>
            <a:noFill/>
            <a:ln w="793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6" name="Freeform 154">
              <a:extLst>
                <a:ext uri="{FF2B5EF4-FFF2-40B4-BE49-F238E27FC236}">
                  <a16:creationId xmlns:a16="http://schemas.microsoft.com/office/drawing/2014/main" id="{73849FCB-49CA-4103-9C2D-BB65FC998472}"/>
                </a:ext>
              </a:extLst>
            </p:cNvPr>
            <p:cNvSpPr>
              <a:spLocks/>
            </p:cNvSpPr>
            <p:nvPr/>
          </p:nvSpPr>
          <p:spPr bwMode="auto">
            <a:xfrm>
              <a:off x="507" y="288"/>
              <a:ext cx="43" cy="109"/>
            </a:xfrm>
            <a:custGeom>
              <a:avLst/>
              <a:gdLst>
                <a:gd name="T0" fmla="*/ 23 w 39"/>
                <a:gd name="T1" fmla="*/ 153 h 92"/>
                <a:gd name="T2" fmla="*/ 52 w 39"/>
                <a:gd name="T3" fmla="*/ 0 h 92"/>
                <a:gd name="T4" fmla="*/ 0 60000 65536"/>
                <a:gd name="T5" fmla="*/ 0 60000 65536"/>
              </a:gdLst>
              <a:ahLst/>
              <a:cxnLst>
                <a:cxn ang="T4">
                  <a:pos x="T0" y="T1"/>
                </a:cxn>
                <a:cxn ang="T5">
                  <a:pos x="T2" y="T3"/>
                </a:cxn>
              </a:cxnLst>
              <a:rect l="0" t="0" r="r" b="b"/>
              <a:pathLst>
                <a:path w="39" h="92">
                  <a:moveTo>
                    <a:pt x="17" y="92"/>
                  </a:moveTo>
                  <a:cubicBezTo>
                    <a:pt x="0" y="29"/>
                    <a:pt x="19" y="9"/>
                    <a:pt x="39" y="0"/>
                  </a:cubicBezTo>
                </a:path>
              </a:pathLst>
            </a:custGeom>
            <a:noFill/>
            <a:ln w="793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7" name="Freeform 155">
              <a:extLst>
                <a:ext uri="{FF2B5EF4-FFF2-40B4-BE49-F238E27FC236}">
                  <a16:creationId xmlns:a16="http://schemas.microsoft.com/office/drawing/2014/main" id="{86F1427F-AC01-4015-9061-5987F44AE892}"/>
                </a:ext>
              </a:extLst>
            </p:cNvPr>
            <p:cNvSpPr>
              <a:spLocks/>
            </p:cNvSpPr>
            <p:nvPr/>
          </p:nvSpPr>
          <p:spPr bwMode="auto">
            <a:xfrm>
              <a:off x="511" y="288"/>
              <a:ext cx="41" cy="112"/>
            </a:xfrm>
            <a:custGeom>
              <a:avLst/>
              <a:gdLst>
                <a:gd name="T0" fmla="*/ 22 w 37"/>
                <a:gd name="T1" fmla="*/ 156 h 95"/>
                <a:gd name="T2" fmla="*/ 20 w 37"/>
                <a:gd name="T3" fmla="*/ 156 h 95"/>
                <a:gd name="T4" fmla="*/ 50 w 37"/>
                <a:gd name="T5" fmla="*/ 0 h 95"/>
                <a:gd name="T6" fmla="*/ 0 60000 65536"/>
                <a:gd name="T7" fmla="*/ 0 60000 65536"/>
                <a:gd name="T8" fmla="*/ 0 60000 65536"/>
              </a:gdLst>
              <a:ahLst/>
              <a:cxnLst>
                <a:cxn ang="T6">
                  <a:pos x="T0" y="T1"/>
                </a:cxn>
                <a:cxn ang="T7">
                  <a:pos x="T2" y="T3"/>
                </a:cxn>
                <a:cxn ang="T8">
                  <a:pos x="T4" y="T5"/>
                </a:cxn>
              </a:cxnLst>
              <a:rect l="0" t="0" r="r" b="b"/>
              <a:pathLst>
                <a:path w="37" h="95">
                  <a:moveTo>
                    <a:pt x="16" y="95"/>
                  </a:moveTo>
                  <a:cubicBezTo>
                    <a:pt x="14" y="95"/>
                    <a:pt x="14" y="95"/>
                    <a:pt x="14" y="95"/>
                  </a:cubicBezTo>
                  <a:cubicBezTo>
                    <a:pt x="0" y="33"/>
                    <a:pt x="16" y="9"/>
                    <a:pt x="37" y="0"/>
                  </a:cubicBezTo>
                </a:path>
              </a:pathLst>
            </a:custGeom>
            <a:noFill/>
            <a:ln w="7938" cap="flat">
              <a:solidFill>
                <a:srgbClr val="F4130A"/>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8" name="Freeform 156">
              <a:extLst>
                <a:ext uri="{FF2B5EF4-FFF2-40B4-BE49-F238E27FC236}">
                  <a16:creationId xmlns:a16="http://schemas.microsoft.com/office/drawing/2014/main" id="{BB3F09E3-2659-4F65-BE5C-8A927A8D6A7F}"/>
                </a:ext>
              </a:extLst>
            </p:cNvPr>
            <p:cNvSpPr>
              <a:spLocks/>
            </p:cNvSpPr>
            <p:nvPr/>
          </p:nvSpPr>
          <p:spPr bwMode="auto">
            <a:xfrm>
              <a:off x="490" y="428"/>
              <a:ext cx="43" cy="229"/>
            </a:xfrm>
            <a:custGeom>
              <a:avLst/>
              <a:gdLst>
                <a:gd name="T0" fmla="*/ 0 w 39"/>
                <a:gd name="T1" fmla="*/ 319 h 194"/>
                <a:gd name="T2" fmla="*/ 2 w 39"/>
                <a:gd name="T3" fmla="*/ 318 h 194"/>
                <a:gd name="T4" fmla="*/ 2 w 39"/>
                <a:gd name="T5" fmla="*/ 244 h 194"/>
                <a:gd name="T6" fmla="*/ 34 w 39"/>
                <a:gd name="T7" fmla="*/ 63 h 194"/>
                <a:gd name="T8" fmla="*/ 52 w 39"/>
                <a:gd name="T9" fmla="*/ 0 h 194"/>
                <a:gd name="T10" fmla="*/ 52 w 39"/>
                <a:gd name="T11" fmla="*/ 0 h 194"/>
                <a:gd name="T12" fmla="*/ 52 w 39"/>
                <a:gd name="T13" fmla="*/ 0 h 1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 h="194">
                  <a:moveTo>
                    <a:pt x="0" y="194"/>
                  </a:moveTo>
                  <a:cubicBezTo>
                    <a:pt x="1" y="194"/>
                    <a:pt x="1" y="193"/>
                    <a:pt x="2" y="193"/>
                  </a:cubicBezTo>
                  <a:cubicBezTo>
                    <a:pt x="2" y="148"/>
                    <a:pt x="2" y="148"/>
                    <a:pt x="2" y="148"/>
                  </a:cubicBezTo>
                  <a:cubicBezTo>
                    <a:pt x="2" y="113"/>
                    <a:pt x="10" y="74"/>
                    <a:pt x="25" y="38"/>
                  </a:cubicBezTo>
                  <a:cubicBezTo>
                    <a:pt x="33" y="21"/>
                    <a:pt x="37" y="9"/>
                    <a:pt x="39" y="0"/>
                  </a:cubicBezTo>
                  <a:cubicBezTo>
                    <a:pt x="39" y="0"/>
                    <a:pt x="39" y="0"/>
                    <a:pt x="39" y="0"/>
                  </a:cubicBezTo>
                  <a:cubicBezTo>
                    <a:pt x="39" y="0"/>
                    <a:pt x="39" y="0"/>
                    <a:pt x="39" y="0"/>
                  </a:cubicBezTo>
                </a:path>
              </a:pathLst>
            </a:custGeom>
            <a:noFill/>
            <a:ln w="7938" cap="flat">
              <a:solidFill>
                <a:srgbClr val="F4130A"/>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09" name="Freeform 157">
              <a:extLst>
                <a:ext uri="{FF2B5EF4-FFF2-40B4-BE49-F238E27FC236}">
                  <a16:creationId xmlns:a16="http://schemas.microsoft.com/office/drawing/2014/main" id="{79A445B2-E42A-448E-83E4-3B8C4DB23C72}"/>
                </a:ext>
              </a:extLst>
            </p:cNvPr>
            <p:cNvSpPr>
              <a:spLocks/>
            </p:cNvSpPr>
            <p:nvPr/>
          </p:nvSpPr>
          <p:spPr bwMode="auto">
            <a:xfrm>
              <a:off x="520" y="284"/>
              <a:ext cx="40" cy="120"/>
            </a:xfrm>
            <a:custGeom>
              <a:avLst/>
              <a:gdLst>
                <a:gd name="T0" fmla="*/ 49 w 36"/>
                <a:gd name="T1" fmla="*/ 0 h 102"/>
                <a:gd name="T2" fmla="*/ 20 w 36"/>
                <a:gd name="T3" fmla="*/ 166 h 102"/>
                <a:gd name="T4" fmla="*/ 0 60000 65536"/>
                <a:gd name="T5" fmla="*/ 0 60000 65536"/>
              </a:gdLst>
              <a:ahLst/>
              <a:cxnLst>
                <a:cxn ang="T4">
                  <a:pos x="T0" y="T1"/>
                </a:cxn>
                <a:cxn ang="T5">
                  <a:pos x="T2" y="T3"/>
                </a:cxn>
              </a:cxnLst>
              <a:rect l="0" t="0" r="r" b="b"/>
              <a:pathLst>
                <a:path w="36" h="102">
                  <a:moveTo>
                    <a:pt x="36" y="0"/>
                  </a:moveTo>
                  <a:cubicBezTo>
                    <a:pt x="16" y="9"/>
                    <a:pt x="0" y="41"/>
                    <a:pt x="14" y="102"/>
                  </a:cubicBezTo>
                </a:path>
              </a:pathLst>
            </a:custGeom>
            <a:noFill/>
            <a:ln w="7938" cap="flat">
              <a:solidFill>
                <a:srgbClr val="4793C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0" name="Freeform 158">
              <a:extLst>
                <a:ext uri="{FF2B5EF4-FFF2-40B4-BE49-F238E27FC236}">
                  <a16:creationId xmlns:a16="http://schemas.microsoft.com/office/drawing/2014/main" id="{26A1139F-27AC-40E5-BDF5-18E83DF127E2}"/>
                </a:ext>
              </a:extLst>
            </p:cNvPr>
            <p:cNvSpPr>
              <a:spLocks/>
            </p:cNvSpPr>
            <p:nvPr/>
          </p:nvSpPr>
          <p:spPr bwMode="auto">
            <a:xfrm>
              <a:off x="304" y="924"/>
              <a:ext cx="41" cy="87"/>
            </a:xfrm>
            <a:custGeom>
              <a:avLst/>
              <a:gdLst>
                <a:gd name="T0" fmla="*/ 34 w 37"/>
                <a:gd name="T1" fmla="*/ 0 h 73"/>
                <a:gd name="T2" fmla="*/ 42 w 37"/>
                <a:gd name="T3" fmla="*/ 68 h 73"/>
                <a:gd name="T4" fmla="*/ 0 w 37"/>
                <a:gd name="T5" fmla="*/ 124 h 73"/>
                <a:gd name="T6" fmla="*/ 0 60000 65536"/>
                <a:gd name="T7" fmla="*/ 0 60000 65536"/>
                <a:gd name="T8" fmla="*/ 0 60000 65536"/>
              </a:gdLst>
              <a:ahLst/>
              <a:cxnLst>
                <a:cxn ang="T6">
                  <a:pos x="T0" y="T1"/>
                </a:cxn>
                <a:cxn ang="T7">
                  <a:pos x="T2" y="T3"/>
                </a:cxn>
                <a:cxn ang="T8">
                  <a:pos x="T4" y="T5"/>
                </a:cxn>
              </a:cxnLst>
              <a:rect l="0" t="0" r="r" b="b"/>
              <a:pathLst>
                <a:path w="37" h="73">
                  <a:moveTo>
                    <a:pt x="25" y="0"/>
                  </a:moveTo>
                  <a:cubicBezTo>
                    <a:pt x="32" y="6"/>
                    <a:pt x="37" y="26"/>
                    <a:pt x="31" y="40"/>
                  </a:cubicBezTo>
                  <a:cubicBezTo>
                    <a:pt x="24" y="54"/>
                    <a:pt x="19" y="68"/>
                    <a:pt x="0" y="73"/>
                  </a:cubicBezTo>
                </a:path>
              </a:pathLst>
            </a:custGeom>
            <a:noFill/>
            <a:ln w="793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1" name="Freeform 159">
              <a:extLst>
                <a:ext uri="{FF2B5EF4-FFF2-40B4-BE49-F238E27FC236}">
                  <a16:creationId xmlns:a16="http://schemas.microsoft.com/office/drawing/2014/main" id="{8FFDBDFE-90EF-4D94-AF23-4A0065A4C0DE}"/>
                </a:ext>
              </a:extLst>
            </p:cNvPr>
            <p:cNvSpPr>
              <a:spLocks/>
            </p:cNvSpPr>
            <p:nvPr/>
          </p:nvSpPr>
          <p:spPr bwMode="auto">
            <a:xfrm>
              <a:off x="304" y="928"/>
              <a:ext cx="45" cy="83"/>
            </a:xfrm>
            <a:custGeom>
              <a:avLst/>
              <a:gdLst>
                <a:gd name="T0" fmla="*/ 41 w 40"/>
                <a:gd name="T1" fmla="*/ 0 h 70"/>
                <a:gd name="T2" fmla="*/ 48 w 40"/>
                <a:gd name="T3" fmla="*/ 59 h 70"/>
                <a:gd name="T4" fmla="*/ 0 w 40"/>
                <a:gd name="T5" fmla="*/ 116 h 70"/>
                <a:gd name="T6" fmla="*/ 0 60000 65536"/>
                <a:gd name="T7" fmla="*/ 0 60000 65536"/>
                <a:gd name="T8" fmla="*/ 0 60000 65536"/>
              </a:gdLst>
              <a:ahLst/>
              <a:cxnLst>
                <a:cxn ang="T6">
                  <a:pos x="T0" y="T1"/>
                </a:cxn>
                <a:cxn ang="T7">
                  <a:pos x="T2" y="T3"/>
                </a:cxn>
                <a:cxn ang="T8">
                  <a:pos x="T4" y="T5"/>
                </a:cxn>
              </a:cxnLst>
              <a:rect l="0" t="0" r="r" b="b"/>
              <a:pathLst>
                <a:path w="40" h="70">
                  <a:moveTo>
                    <a:pt x="28" y="0"/>
                  </a:moveTo>
                  <a:cubicBezTo>
                    <a:pt x="34" y="6"/>
                    <a:pt x="40" y="21"/>
                    <a:pt x="34" y="35"/>
                  </a:cubicBezTo>
                  <a:cubicBezTo>
                    <a:pt x="27" y="49"/>
                    <a:pt x="19" y="65"/>
                    <a:pt x="0" y="70"/>
                  </a:cubicBezTo>
                </a:path>
              </a:pathLst>
            </a:custGeom>
            <a:noFill/>
            <a:ln w="7938" cap="rnd">
              <a:solidFill>
                <a:srgbClr val="F6A68C"/>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2" name="Freeform 160">
              <a:extLst>
                <a:ext uri="{FF2B5EF4-FFF2-40B4-BE49-F238E27FC236}">
                  <a16:creationId xmlns:a16="http://schemas.microsoft.com/office/drawing/2014/main" id="{C7352B90-9C2F-4BF3-9F8A-E67C70091728}"/>
                </a:ext>
              </a:extLst>
            </p:cNvPr>
            <p:cNvSpPr>
              <a:spLocks/>
            </p:cNvSpPr>
            <p:nvPr/>
          </p:nvSpPr>
          <p:spPr bwMode="auto">
            <a:xfrm>
              <a:off x="236" y="900"/>
              <a:ext cx="150" cy="175"/>
            </a:xfrm>
            <a:custGeom>
              <a:avLst/>
              <a:gdLst>
                <a:gd name="T0" fmla="*/ 182 w 136"/>
                <a:gd name="T1" fmla="*/ 242 h 149"/>
                <a:gd name="T2" fmla="*/ 162 w 136"/>
                <a:gd name="T3" fmla="*/ 235 h 149"/>
                <a:gd name="T4" fmla="*/ 0 w 136"/>
                <a:gd name="T5" fmla="*/ 0 h 149"/>
                <a:gd name="T6" fmla="*/ 0 60000 65536"/>
                <a:gd name="T7" fmla="*/ 0 60000 65536"/>
                <a:gd name="T8" fmla="*/ 0 60000 65536"/>
              </a:gdLst>
              <a:ahLst/>
              <a:cxnLst>
                <a:cxn ang="T6">
                  <a:pos x="T0" y="T1"/>
                </a:cxn>
                <a:cxn ang="T7">
                  <a:pos x="T2" y="T3"/>
                </a:cxn>
                <a:cxn ang="T8">
                  <a:pos x="T4" y="T5"/>
                </a:cxn>
              </a:cxnLst>
              <a:rect l="0" t="0" r="r" b="b"/>
              <a:pathLst>
                <a:path w="136" h="149">
                  <a:moveTo>
                    <a:pt x="136" y="149"/>
                  </a:moveTo>
                  <a:cubicBezTo>
                    <a:pt x="132" y="147"/>
                    <a:pt x="125" y="147"/>
                    <a:pt x="121" y="145"/>
                  </a:cubicBezTo>
                  <a:cubicBezTo>
                    <a:pt x="79" y="126"/>
                    <a:pt x="32" y="75"/>
                    <a:pt x="0" y="0"/>
                  </a:cubicBezTo>
                </a:path>
              </a:pathLst>
            </a:custGeom>
            <a:noFill/>
            <a:ln w="7938" cap="flat">
              <a:solidFill>
                <a:srgbClr val="4793C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3" name="Freeform 161">
              <a:extLst>
                <a:ext uri="{FF2B5EF4-FFF2-40B4-BE49-F238E27FC236}">
                  <a16:creationId xmlns:a16="http://schemas.microsoft.com/office/drawing/2014/main" id="{24D440C7-4D71-4390-884F-D3D5FC33166D}"/>
                </a:ext>
              </a:extLst>
            </p:cNvPr>
            <p:cNvSpPr>
              <a:spLocks/>
            </p:cNvSpPr>
            <p:nvPr/>
          </p:nvSpPr>
          <p:spPr bwMode="auto">
            <a:xfrm>
              <a:off x="495" y="267"/>
              <a:ext cx="103" cy="162"/>
            </a:xfrm>
            <a:custGeom>
              <a:avLst/>
              <a:gdLst>
                <a:gd name="T0" fmla="*/ 53 w 93"/>
                <a:gd name="T1" fmla="*/ 227 h 137"/>
                <a:gd name="T2" fmla="*/ 122 w 93"/>
                <a:gd name="T3" fmla="*/ 26 h 137"/>
                <a:gd name="T4" fmla="*/ 126 w 93"/>
                <a:gd name="T5" fmla="*/ 33 h 137"/>
                <a:gd name="T6" fmla="*/ 0 60000 65536"/>
                <a:gd name="T7" fmla="*/ 0 60000 65536"/>
                <a:gd name="T8" fmla="*/ 0 60000 65536"/>
              </a:gdLst>
              <a:ahLst/>
              <a:cxnLst>
                <a:cxn ang="T6">
                  <a:pos x="T0" y="T1"/>
                </a:cxn>
                <a:cxn ang="T7">
                  <a:pos x="T2" y="T3"/>
                </a:cxn>
                <a:cxn ang="T8">
                  <a:pos x="T4" y="T5"/>
                </a:cxn>
              </a:cxnLst>
              <a:rect l="0" t="0" r="r" b="b"/>
              <a:pathLst>
                <a:path w="93" h="137">
                  <a:moveTo>
                    <a:pt x="39" y="137"/>
                  </a:moveTo>
                  <a:cubicBezTo>
                    <a:pt x="0" y="15"/>
                    <a:pt x="75" y="0"/>
                    <a:pt x="89" y="16"/>
                  </a:cubicBezTo>
                  <a:cubicBezTo>
                    <a:pt x="93" y="19"/>
                    <a:pt x="93" y="20"/>
                    <a:pt x="93" y="20"/>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4" name="Oval 213">
              <a:extLst>
                <a:ext uri="{FF2B5EF4-FFF2-40B4-BE49-F238E27FC236}">
                  <a16:creationId xmlns:a16="http://schemas.microsoft.com/office/drawing/2014/main" id="{AFE131EA-63A5-4989-85F7-0EE162CB24A6}"/>
                </a:ext>
              </a:extLst>
            </p:cNvPr>
            <p:cNvSpPr>
              <a:spLocks noChangeArrowheads="1"/>
            </p:cNvSpPr>
            <p:nvPr/>
          </p:nvSpPr>
          <p:spPr bwMode="auto">
            <a:xfrm>
              <a:off x="250" y="209"/>
              <a:ext cx="127" cy="32"/>
            </a:xfrm>
            <a:prstGeom prst="ellipse">
              <a:avLst/>
            </a:prstGeom>
            <a:solidFill>
              <a:srgbClr val="D6E5F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endParaRPr lang="zh-TW" altLang="zh-TW"/>
            </a:p>
          </p:txBody>
        </p:sp>
        <p:sp>
          <p:nvSpPr>
            <p:cNvPr id="215" name="Oval 214">
              <a:extLst>
                <a:ext uri="{FF2B5EF4-FFF2-40B4-BE49-F238E27FC236}">
                  <a16:creationId xmlns:a16="http://schemas.microsoft.com/office/drawing/2014/main" id="{DC785E43-B5B1-4B9D-B9EC-F1CB99538D4F}"/>
                </a:ext>
              </a:extLst>
            </p:cNvPr>
            <p:cNvSpPr>
              <a:spLocks noChangeArrowheads="1"/>
            </p:cNvSpPr>
            <p:nvPr/>
          </p:nvSpPr>
          <p:spPr bwMode="auto">
            <a:xfrm>
              <a:off x="272" y="218"/>
              <a:ext cx="83" cy="15"/>
            </a:xfrm>
            <a:prstGeom prst="ellipse">
              <a:avLst/>
            </a:prstGeom>
            <a:solidFill>
              <a:srgbClr val="4783AA"/>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endParaRPr lang="zh-TW" altLang="zh-TW"/>
            </a:p>
          </p:txBody>
        </p:sp>
        <p:sp>
          <p:nvSpPr>
            <p:cNvPr id="216" name="Freeform 164">
              <a:extLst>
                <a:ext uri="{FF2B5EF4-FFF2-40B4-BE49-F238E27FC236}">
                  <a16:creationId xmlns:a16="http://schemas.microsoft.com/office/drawing/2014/main" id="{8E067D89-36BF-49BF-AC06-E590212DCC50}"/>
                </a:ext>
              </a:extLst>
            </p:cNvPr>
            <p:cNvSpPr>
              <a:spLocks/>
            </p:cNvSpPr>
            <p:nvPr/>
          </p:nvSpPr>
          <p:spPr bwMode="auto">
            <a:xfrm>
              <a:off x="272" y="218"/>
              <a:ext cx="83" cy="11"/>
            </a:xfrm>
            <a:custGeom>
              <a:avLst/>
              <a:gdLst>
                <a:gd name="T0" fmla="*/ 9 w 75"/>
                <a:gd name="T1" fmla="*/ 13 h 10"/>
                <a:gd name="T2" fmla="*/ 50 w 75"/>
                <a:gd name="T3" fmla="*/ 10 h 10"/>
                <a:gd name="T4" fmla="*/ 93 w 75"/>
                <a:gd name="T5" fmla="*/ 13 h 10"/>
                <a:gd name="T6" fmla="*/ 102 w 75"/>
                <a:gd name="T7" fmla="*/ 9 h 10"/>
                <a:gd name="T8" fmla="*/ 50 w 75"/>
                <a:gd name="T9" fmla="*/ 0 h 10"/>
                <a:gd name="T10" fmla="*/ 0 w 75"/>
                <a:gd name="T11" fmla="*/ 9 h 10"/>
                <a:gd name="T12" fmla="*/ 9 w 75"/>
                <a:gd name="T13" fmla="*/ 1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10">
                  <a:moveTo>
                    <a:pt x="6" y="10"/>
                  </a:moveTo>
                  <a:cubicBezTo>
                    <a:pt x="12" y="8"/>
                    <a:pt x="24" y="7"/>
                    <a:pt x="37" y="7"/>
                  </a:cubicBezTo>
                  <a:cubicBezTo>
                    <a:pt x="51" y="7"/>
                    <a:pt x="62" y="8"/>
                    <a:pt x="69" y="10"/>
                  </a:cubicBezTo>
                  <a:cubicBezTo>
                    <a:pt x="73" y="9"/>
                    <a:pt x="75" y="7"/>
                    <a:pt x="75" y="6"/>
                  </a:cubicBezTo>
                  <a:cubicBezTo>
                    <a:pt x="75" y="3"/>
                    <a:pt x="58" y="0"/>
                    <a:pt x="37" y="0"/>
                  </a:cubicBezTo>
                  <a:cubicBezTo>
                    <a:pt x="17" y="0"/>
                    <a:pt x="0" y="3"/>
                    <a:pt x="0" y="6"/>
                  </a:cubicBezTo>
                  <a:cubicBezTo>
                    <a:pt x="0" y="7"/>
                    <a:pt x="2" y="9"/>
                    <a:pt x="6" y="10"/>
                  </a:cubicBezTo>
                  <a:close/>
                </a:path>
              </a:pathLst>
            </a:custGeom>
            <a:solidFill>
              <a:srgbClr val="6FA9C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7" name="Freeform 165">
              <a:extLst>
                <a:ext uri="{FF2B5EF4-FFF2-40B4-BE49-F238E27FC236}">
                  <a16:creationId xmlns:a16="http://schemas.microsoft.com/office/drawing/2014/main" id="{9BAB2FD9-155F-4B34-9844-9B414CB8340B}"/>
                </a:ext>
              </a:extLst>
            </p:cNvPr>
            <p:cNvSpPr>
              <a:spLocks/>
            </p:cNvSpPr>
            <p:nvPr/>
          </p:nvSpPr>
          <p:spPr bwMode="auto">
            <a:xfrm>
              <a:off x="304" y="421"/>
              <a:ext cx="711" cy="769"/>
            </a:xfrm>
            <a:custGeom>
              <a:avLst/>
              <a:gdLst>
                <a:gd name="T0" fmla="*/ 797 w 642"/>
                <a:gd name="T1" fmla="*/ 521 h 652"/>
                <a:gd name="T2" fmla="*/ 707 w 642"/>
                <a:gd name="T3" fmla="*/ 257 h 652"/>
                <a:gd name="T4" fmla="*/ 704 w 642"/>
                <a:gd name="T5" fmla="*/ 245 h 652"/>
                <a:gd name="T6" fmla="*/ 704 w 642"/>
                <a:gd name="T7" fmla="*/ 245 h 652"/>
                <a:gd name="T8" fmla="*/ 687 w 642"/>
                <a:gd name="T9" fmla="*/ 164 h 652"/>
                <a:gd name="T10" fmla="*/ 672 w 642"/>
                <a:gd name="T11" fmla="*/ 119 h 652"/>
                <a:gd name="T12" fmla="*/ 667 w 642"/>
                <a:gd name="T13" fmla="*/ 110 h 652"/>
                <a:gd name="T14" fmla="*/ 619 w 642"/>
                <a:gd name="T15" fmla="*/ 52 h 652"/>
                <a:gd name="T16" fmla="*/ 472 w 642"/>
                <a:gd name="T17" fmla="*/ 0 h 652"/>
                <a:gd name="T18" fmla="*/ 465 w 642"/>
                <a:gd name="T19" fmla="*/ 1 h 652"/>
                <a:gd name="T20" fmla="*/ 437 w 642"/>
                <a:gd name="T21" fmla="*/ 45 h 652"/>
                <a:gd name="T22" fmla="*/ 441 w 642"/>
                <a:gd name="T23" fmla="*/ 45 h 652"/>
                <a:gd name="T24" fmla="*/ 586 w 642"/>
                <a:gd name="T25" fmla="*/ 71 h 652"/>
                <a:gd name="T26" fmla="*/ 677 w 642"/>
                <a:gd name="T27" fmla="*/ 281 h 652"/>
                <a:gd name="T28" fmla="*/ 674 w 642"/>
                <a:gd name="T29" fmla="*/ 284 h 652"/>
                <a:gd name="T30" fmla="*/ 704 w 642"/>
                <a:gd name="T31" fmla="*/ 366 h 652"/>
                <a:gd name="T32" fmla="*/ 762 w 642"/>
                <a:gd name="T33" fmla="*/ 551 h 652"/>
                <a:gd name="T34" fmla="*/ 693 w 642"/>
                <a:gd name="T35" fmla="*/ 889 h 652"/>
                <a:gd name="T36" fmla="*/ 693 w 642"/>
                <a:gd name="T37" fmla="*/ 890 h 652"/>
                <a:gd name="T38" fmla="*/ 692 w 642"/>
                <a:gd name="T39" fmla="*/ 890 h 652"/>
                <a:gd name="T40" fmla="*/ 420 w 642"/>
                <a:gd name="T41" fmla="*/ 922 h 652"/>
                <a:gd name="T42" fmla="*/ 81 w 642"/>
                <a:gd name="T43" fmla="*/ 627 h 652"/>
                <a:gd name="T44" fmla="*/ 76 w 642"/>
                <a:gd name="T45" fmla="*/ 613 h 652"/>
                <a:gd name="T46" fmla="*/ 76 w 642"/>
                <a:gd name="T47" fmla="*/ 613 h 652"/>
                <a:gd name="T48" fmla="*/ 79 w 642"/>
                <a:gd name="T49" fmla="*/ 651 h 652"/>
                <a:gd name="T50" fmla="*/ 79 w 642"/>
                <a:gd name="T51" fmla="*/ 657 h 652"/>
                <a:gd name="T52" fmla="*/ 50 w 642"/>
                <a:gd name="T53" fmla="*/ 722 h 652"/>
                <a:gd name="T54" fmla="*/ 49 w 642"/>
                <a:gd name="T55" fmla="*/ 722 h 652"/>
                <a:gd name="T56" fmla="*/ 52 w 642"/>
                <a:gd name="T57" fmla="*/ 770 h 652"/>
                <a:gd name="T58" fmla="*/ 48 w 642"/>
                <a:gd name="T59" fmla="*/ 778 h 652"/>
                <a:gd name="T60" fmla="*/ 0 w 642"/>
                <a:gd name="T61" fmla="*/ 823 h 652"/>
                <a:gd name="T62" fmla="*/ 86 w 642"/>
                <a:gd name="T63" fmla="*/ 899 h 652"/>
                <a:gd name="T64" fmla="*/ 445 w 642"/>
                <a:gd name="T65" fmla="*/ 1030 h 652"/>
                <a:gd name="T66" fmla="*/ 731 w 642"/>
                <a:gd name="T67" fmla="*/ 1005 h 652"/>
                <a:gd name="T68" fmla="*/ 797 w 642"/>
                <a:gd name="T69" fmla="*/ 521 h 6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42" h="652">
                  <a:moveTo>
                    <a:pt x="587" y="318"/>
                  </a:moveTo>
                  <a:cubicBezTo>
                    <a:pt x="556" y="224"/>
                    <a:pt x="520" y="157"/>
                    <a:pt x="520" y="157"/>
                  </a:cubicBezTo>
                  <a:cubicBezTo>
                    <a:pt x="519" y="155"/>
                    <a:pt x="519" y="152"/>
                    <a:pt x="518" y="149"/>
                  </a:cubicBezTo>
                  <a:cubicBezTo>
                    <a:pt x="518" y="149"/>
                    <a:pt x="518" y="149"/>
                    <a:pt x="518" y="149"/>
                  </a:cubicBezTo>
                  <a:cubicBezTo>
                    <a:pt x="511" y="130"/>
                    <a:pt x="513" y="124"/>
                    <a:pt x="506" y="100"/>
                  </a:cubicBezTo>
                  <a:cubicBezTo>
                    <a:pt x="504" y="90"/>
                    <a:pt x="500" y="81"/>
                    <a:pt x="495" y="73"/>
                  </a:cubicBezTo>
                  <a:cubicBezTo>
                    <a:pt x="493" y="70"/>
                    <a:pt x="492" y="68"/>
                    <a:pt x="491" y="67"/>
                  </a:cubicBezTo>
                  <a:cubicBezTo>
                    <a:pt x="480" y="50"/>
                    <a:pt x="466" y="38"/>
                    <a:pt x="456" y="31"/>
                  </a:cubicBezTo>
                  <a:cubicBezTo>
                    <a:pt x="424" y="7"/>
                    <a:pt x="381" y="2"/>
                    <a:pt x="348" y="0"/>
                  </a:cubicBezTo>
                  <a:cubicBezTo>
                    <a:pt x="342" y="1"/>
                    <a:pt x="342" y="1"/>
                    <a:pt x="342" y="1"/>
                  </a:cubicBezTo>
                  <a:cubicBezTo>
                    <a:pt x="335" y="8"/>
                    <a:pt x="328" y="16"/>
                    <a:pt x="322" y="27"/>
                  </a:cubicBezTo>
                  <a:cubicBezTo>
                    <a:pt x="324" y="27"/>
                    <a:pt x="324" y="27"/>
                    <a:pt x="324" y="27"/>
                  </a:cubicBezTo>
                  <a:cubicBezTo>
                    <a:pt x="355" y="24"/>
                    <a:pt x="393" y="26"/>
                    <a:pt x="432" y="43"/>
                  </a:cubicBezTo>
                  <a:cubicBezTo>
                    <a:pt x="488" y="68"/>
                    <a:pt x="510" y="111"/>
                    <a:pt x="498" y="171"/>
                  </a:cubicBezTo>
                  <a:cubicBezTo>
                    <a:pt x="497" y="173"/>
                    <a:pt x="497" y="173"/>
                    <a:pt x="497" y="173"/>
                  </a:cubicBezTo>
                  <a:cubicBezTo>
                    <a:pt x="496" y="178"/>
                    <a:pt x="507" y="201"/>
                    <a:pt x="518" y="223"/>
                  </a:cubicBezTo>
                  <a:cubicBezTo>
                    <a:pt x="532" y="252"/>
                    <a:pt x="544" y="289"/>
                    <a:pt x="561" y="336"/>
                  </a:cubicBezTo>
                  <a:cubicBezTo>
                    <a:pt x="593" y="427"/>
                    <a:pt x="569" y="497"/>
                    <a:pt x="510" y="542"/>
                  </a:cubicBezTo>
                  <a:cubicBezTo>
                    <a:pt x="510" y="543"/>
                    <a:pt x="510" y="543"/>
                    <a:pt x="510" y="543"/>
                  </a:cubicBezTo>
                  <a:cubicBezTo>
                    <a:pt x="509" y="543"/>
                    <a:pt x="509" y="543"/>
                    <a:pt x="509" y="543"/>
                  </a:cubicBezTo>
                  <a:cubicBezTo>
                    <a:pt x="484" y="556"/>
                    <a:pt x="456" y="598"/>
                    <a:pt x="309" y="562"/>
                  </a:cubicBezTo>
                  <a:cubicBezTo>
                    <a:pt x="163" y="526"/>
                    <a:pt x="78" y="418"/>
                    <a:pt x="60" y="382"/>
                  </a:cubicBezTo>
                  <a:cubicBezTo>
                    <a:pt x="58" y="379"/>
                    <a:pt x="57" y="376"/>
                    <a:pt x="56" y="374"/>
                  </a:cubicBezTo>
                  <a:cubicBezTo>
                    <a:pt x="56" y="374"/>
                    <a:pt x="56" y="374"/>
                    <a:pt x="56" y="374"/>
                  </a:cubicBezTo>
                  <a:cubicBezTo>
                    <a:pt x="57" y="380"/>
                    <a:pt x="58" y="388"/>
                    <a:pt x="58" y="397"/>
                  </a:cubicBezTo>
                  <a:cubicBezTo>
                    <a:pt x="58" y="400"/>
                    <a:pt x="58" y="400"/>
                    <a:pt x="58" y="400"/>
                  </a:cubicBezTo>
                  <a:cubicBezTo>
                    <a:pt x="56" y="423"/>
                    <a:pt x="43" y="439"/>
                    <a:pt x="37" y="440"/>
                  </a:cubicBezTo>
                  <a:cubicBezTo>
                    <a:pt x="36" y="440"/>
                    <a:pt x="36" y="440"/>
                    <a:pt x="36" y="440"/>
                  </a:cubicBezTo>
                  <a:cubicBezTo>
                    <a:pt x="42" y="448"/>
                    <a:pt x="45" y="459"/>
                    <a:pt x="38" y="470"/>
                  </a:cubicBezTo>
                  <a:cubicBezTo>
                    <a:pt x="35" y="475"/>
                    <a:pt x="35" y="475"/>
                    <a:pt x="35" y="475"/>
                  </a:cubicBezTo>
                  <a:cubicBezTo>
                    <a:pt x="26" y="488"/>
                    <a:pt x="15" y="499"/>
                    <a:pt x="0" y="502"/>
                  </a:cubicBezTo>
                  <a:cubicBezTo>
                    <a:pt x="21" y="524"/>
                    <a:pt x="43" y="539"/>
                    <a:pt x="63" y="548"/>
                  </a:cubicBezTo>
                  <a:cubicBezTo>
                    <a:pt x="130" y="579"/>
                    <a:pt x="222" y="603"/>
                    <a:pt x="328" y="627"/>
                  </a:cubicBezTo>
                  <a:cubicBezTo>
                    <a:pt x="434" y="652"/>
                    <a:pt x="490" y="634"/>
                    <a:pt x="538" y="612"/>
                  </a:cubicBezTo>
                  <a:cubicBezTo>
                    <a:pt x="611" y="579"/>
                    <a:pt x="642" y="473"/>
                    <a:pt x="587" y="318"/>
                  </a:cubicBezTo>
                  <a:close/>
                </a:path>
              </a:pathLst>
            </a:custGeom>
            <a:solidFill>
              <a:srgbClr val="FBE1E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8" name="Freeform 166">
              <a:extLst>
                <a:ext uri="{FF2B5EF4-FFF2-40B4-BE49-F238E27FC236}">
                  <a16:creationId xmlns:a16="http://schemas.microsoft.com/office/drawing/2014/main" id="{184CABC3-7A3A-4B3F-B5F0-95C235CE4B1F}"/>
                </a:ext>
              </a:extLst>
            </p:cNvPr>
            <p:cNvSpPr>
              <a:spLocks/>
            </p:cNvSpPr>
            <p:nvPr/>
          </p:nvSpPr>
          <p:spPr bwMode="auto">
            <a:xfrm>
              <a:off x="661" y="421"/>
              <a:ext cx="219" cy="212"/>
            </a:xfrm>
            <a:custGeom>
              <a:avLst/>
              <a:gdLst>
                <a:gd name="T0" fmla="*/ 265 w 198"/>
                <a:gd name="T1" fmla="*/ 243 h 180"/>
                <a:gd name="T2" fmla="*/ 265 w 198"/>
                <a:gd name="T3" fmla="*/ 243 h 180"/>
                <a:gd name="T4" fmla="*/ 250 w 198"/>
                <a:gd name="T5" fmla="*/ 164 h 180"/>
                <a:gd name="T6" fmla="*/ 233 w 198"/>
                <a:gd name="T7" fmla="*/ 119 h 180"/>
                <a:gd name="T8" fmla="*/ 229 w 198"/>
                <a:gd name="T9" fmla="*/ 110 h 180"/>
                <a:gd name="T10" fmla="*/ 181 w 198"/>
                <a:gd name="T11" fmla="*/ 52 h 180"/>
                <a:gd name="T12" fmla="*/ 35 w 198"/>
                <a:gd name="T13" fmla="*/ 0 h 180"/>
                <a:gd name="T14" fmla="*/ 27 w 198"/>
                <a:gd name="T15" fmla="*/ 1 h 180"/>
                <a:gd name="T16" fmla="*/ 0 w 198"/>
                <a:gd name="T17" fmla="*/ 45 h 180"/>
                <a:gd name="T18" fmla="*/ 2 w 198"/>
                <a:gd name="T19" fmla="*/ 45 h 180"/>
                <a:gd name="T20" fmla="*/ 149 w 198"/>
                <a:gd name="T21" fmla="*/ 71 h 180"/>
                <a:gd name="T22" fmla="*/ 239 w 198"/>
                <a:gd name="T23" fmla="*/ 279 h 180"/>
                <a:gd name="T24" fmla="*/ 238 w 198"/>
                <a:gd name="T25" fmla="*/ 283 h 180"/>
                <a:gd name="T26" fmla="*/ 239 w 198"/>
                <a:gd name="T27" fmla="*/ 294 h 180"/>
                <a:gd name="T28" fmla="*/ 265 w 198"/>
                <a:gd name="T29" fmla="*/ 24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8" h="180">
                  <a:moveTo>
                    <a:pt x="196" y="149"/>
                  </a:moveTo>
                  <a:cubicBezTo>
                    <a:pt x="196" y="149"/>
                    <a:pt x="196" y="149"/>
                    <a:pt x="196" y="149"/>
                  </a:cubicBezTo>
                  <a:cubicBezTo>
                    <a:pt x="189" y="130"/>
                    <a:pt x="191" y="124"/>
                    <a:pt x="184" y="100"/>
                  </a:cubicBezTo>
                  <a:cubicBezTo>
                    <a:pt x="182" y="90"/>
                    <a:pt x="178" y="81"/>
                    <a:pt x="173" y="73"/>
                  </a:cubicBezTo>
                  <a:cubicBezTo>
                    <a:pt x="171" y="70"/>
                    <a:pt x="170" y="68"/>
                    <a:pt x="169" y="67"/>
                  </a:cubicBezTo>
                  <a:cubicBezTo>
                    <a:pt x="158" y="50"/>
                    <a:pt x="144" y="38"/>
                    <a:pt x="134" y="31"/>
                  </a:cubicBezTo>
                  <a:cubicBezTo>
                    <a:pt x="102" y="7"/>
                    <a:pt x="59" y="2"/>
                    <a:pt x="26" y="0"/>
                  </a:cubicBezTo>
                  <a:cubicBezTo>
                    <a:pt x="20" y="1"/>
                    <a:pt x="20" y="1"/>
                    <a:pt x="20" y="1"/>
                  </a:cubicBezTo>
                  <a:cubicBezTo>
                    <a:pt x="13" y="8"/>
                    <a:pt x="6" y="16"/>
                    <a:pt x="0" y="27"/>
                  </a:cubicBezTo>
                  <a:cubicBezTo>
                    <a:pt x="2" y="27"/>
                    <a:pt x="2" y="27"/>
                    <a:pt x="2" y="27"/>
                  </a:cubicBezTo>
                  <a:cubicBezTo>
                    <a:pt x="33" y="24"/>
                    <a:pt x="71" y="26"/>
                    <a:pt x="110" y="43"/>
                  </a:cubicBezTo>
                  <a:cubicBezTo>
                    <a:pt x="166" y="68"/>
                    <a:pt x="188" y="111"/>
                    <a:pt x="176" y="171"/>
                  </a:cubicBezTo>
                  <a:cubicBezTo>
                    <a:pt x="175" y="173"/>
                    <a:pt x="175" y="173"/>
                    <a:pt x="175" y="173"/>
                  </a:cubicBezTo>
                  <a:cubicBezTo>
                    <a:pt x="175" y="174"/>
                    <a:pt x="175" y="177"/>
                    <a:pt x="176" y="180"/>
                  </a:cubicBezTo>
                  <a:cubicBezTo>
                    <a:pt x="188" y="176"/>
                    <a:pt x="198" y="160"/>
                    <a:pt x="196" y="149"/>
                  </a:cubicBezTo>
                  <a:close/>
                </a:path>
              </a:pathLst>
            </a:custGeom>
            <a:solidFill>
              <a:srgbClr val="C39AB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19" name="Freeform 167">
              <a:extLst>
                <a:ext uri="{FF2B5EF4-FFF2-40B4-BE49-F238E27FC236}">
                  <a16:creationId xmlns:a16="http://schemas.microsoft.com/office/drawing/2014/main" id="{99F1D11A-BE79-4505-9355-73E138633CC7}"/>
                </a:ext>
              </a:extLst>
            </p:cNvPr>
            <p:cNvSpPr>
              <a:spLocks/>
            </p:cNvSpPr>
            <p:nvPr/>
          </p:nvSpPr>
          <p:spPr bwMode="auto">
            <a:xfrm>
              <a:off x="661" y="421"/>
              <a:ext cx="219" cy="212"/>
            </a:xfrm>
            <a:custGeom>
              <a:avLst/>
              <a:gdLst>
                <a:gd name="T0" fmla="*/ 265 w 198"/>
                <a:gd name="T1" fmla="*/ 243 h 180"/>
                <a:gd name="T2" fmla="*/ 265 w 198"/>
                <a:gd name="T3" fmla="*/ 243 h 180"/>
                <a:gd name="T4" fmla="*/ 250 w 198"/>
                <a:gd name="T5" fmla="*/ 164 h 180"/>
                <a:gd name="T6" fmla="*/ 233 w 198"/>
                <a:gd name="T7" fmla="*/ 119 h 180"/>
                <a:gd name="T8" fmla="*/ 229 w 198"/>
                <a:gd name="T9" fmla="*/ 110 h 180"/>
                <a:gd name="T10" fmla="*/ 181 w 198"/>
                <a:gd name="T11" fmla="*/ 52 h 180"/>
                <a:gd name="T12" fmla="*/ 35 w 198"/>
                <a:gd name="T13" fmla="*/ 0 h 180"/>
                <a:gd name="T14" fmla="*/ 27 w 198"/>
                <a:gd name="T15" fmla="*/ 1 h 180"/>
                <a:gd name="T16" fmla="*/ 0 w 198"/>
                <a:gd name="T17" fmla="*/ 45 h 180"/>
                <a:gd name="T18" fmla="*/ 2 w 198"/>
                <a:gd name="T19" fmla="*/ 45 h 180"/>
                <a:gd name="T20" fmla="*/ 149 w 198"/>
                <a:gd name="T21" fmla="*/ 71 h 180"/>
                <a:gd name="T22" fmla="*/ 239 w 198"/>
                <a:gd name="T23" fmla="*/ 279 h 180"/>
                <a:gd name="T24" fmla="*/ 238 w 198"/>
                <a:gd name="T25" fmla="*/ 283 h 180"/>
                <a:gd name="T26" fmla="*/ 239 w 198"/>
                <a:gd name="T27" fmla="*/ 294 h 180"/>
                <a:gd name="T28" fmla="*/ 265 w 198"/>
                <a:gd name="T29" fmla="*/ 24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8" h="180">
                  <a:moveTo>
                    <a:pt x="196" y="149"/>
                  </a:moveTo>
                  <a:cubicBezTo>
                    <a:pt x="196" y="149"/>
                    <a:pt x="196" y="149"/>
                    <a:pt x="196" y="149"/>
                  </a:cubicBezTo>
                  <a:cubicBezTo>
                    <a:pt x="189" y="130"/>
                    <a:pt x="191" y="124"/>
                    <a:pt x="184" y="100"/>
                  </a:cubicBezTo>
                  <a:cubicBezTo>
                    <a:pt x="182" y="90"/>
                    <a:pt x="178" y="81"/>
                    <a:pt x="173" y="73"/>
                  </a:cubicBezTo>
                  <a:cubicBezTo>
                    <a:pt x="171" y="70"/>
                    <a:pt x="170" y="68"/>
                    <a:pt x="169" y="67"/>
                  </a:cubicBezTo>
                  <a:cubicBezTo>
                    <a:pt x="158" y="50"/>
                    <a:pt x="144" y="38"/>
                    <a:pt x="134" y="31"/>
                  </a:cubicBezTo>
                  <a:cubicBezTo>
                    <a:pt x="102" y="7"/>
                    <a:pt x="59" y="2"/>
                    <a:pt x="26" y="0"/>
                  </a:cubicBezTo>
                  <a:cubicBezTo>
                    <a:pt x="20" y="1"/>
                    <a:pt x="20" y="1"/>
                    <a:pt x="20" y="1"/>
                  </a:cubicBezTo>
                  <a:cubicBezTo>
                    <a:pt x="13" y="8"/>
                    <a:pt x="6" y="16"/>
                    <a:pt x="0" y="27"/>
                  </a:cubicBezTo>
                  <a:cubicBezTo>
                    <a:pt x="2" y="27"/>
                    <a:pt x="2" y="27"/>
                    <a:pt x="2" y="27"/>
                  </a:cubicBezTo>
                  <a:cubicBezTo>
                    <a:pt x="33" y="24"/>
                    <a:pt x="71" y="26"/>
                    <a:pt x="110" y="43"/>
                  </a:cubicBezTo>
                  <a:cubicBezTo>
                    <a:pt x="166" y="68"/>
                    <a:pt x="188" y="111"/>
                    <a:pt x="176" y="171"/>
                  </a:cubicBezTo>
                  <a:cubicBezTo>
                    <a:pt x="175" y="173"/>
                    <a:pt x="175" y="173"/>
                    <a:pt x="175" y="173"/>
                  </a:cubicBezTo>
                  <a:cubicBezTo>
                    <a:pt x="175" y="174"/>
                    <a:pt x="175" y="177"/>
                    <a:pt x="176" y="180"/>
                  </a:cubicBezTo>
                  <a:cubicBezTo>
                    <a:pt x="188" y="176"/>
                    <a:pt x="198" y="160"/>
                    <a:pt x="196" y="149"/>
                  </a:cubicBezTo>
                  <a:close/>
                </a:path>
              </a:pathLst>
            </a:custGeom>
            <a:solidFill>
              <a:srgbClr val="C39AB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0" name="Freeform 168">
              <a:extLst>
                <a:ext uri="{FF2B5EF4-FFF2-40B4-BE49-F238E27FC236}">
                  <a16:creationId xmlns:a16="http://schemas.microsoft.com/office/drawing/2014/main" id="{620C13E3-811E-4C38-A352-5576110C7733}"/>
                </a:ext>
              </a:extLst>
            </p:cNvPr>
            <p:cNvSpPr>
              <a:spLocks/>
            </p:cNvSpPr>
            <p:nvPr/>
          </p:nvSpPr>
          <p:spPr bwMode="auto">
            <a:xfrm>
              <a:off x="188" y="464"/>
              <a:ext cx="241" cy="556"/>
            </a:xfrm>
            <a:custGeom>
              <a:avLst/>
              <a:gdLst>
                <a:gd name="T0" fmla="*/ 192 w 218"/>
                <a:gd name="T1" fmla="*/ 663 h 471"/>
                <a:gd name="T2" fmla="*/ 220 w 218"/>
                <a:gd name="T3" fmla="*/ 597 h 471"/>
                <a:gd name="T4" fmla="*/ 220 w 218"/>
                <a:gd name="T5" fmla="*/ 593 h 471"/>
                <a:gd name="T6" fmla="*/ 218 w 218"/>
                <a:gd name="T7" fmla="*/ 555 h 471"/>
                <a:gd name="T8" fmla="*/ 218 w 218"/>
                <a:gd name="T9" fmla="*/ 555 h 471"/>
                <a:gd name="T10" fmla="*/ 155 w 218"/>
                <a:gd name="T11" fmla="*/ 482 h 471"/>
                <a:gd name="T12" fmla="*/ 65 w 218"/>
                <a:gd name="T13" fmla="*/ 229 h 471"/>
                <a:gd name="T14" fmla="*/ 65 w 218"/>
                <a:gd name="T15" fmla="*/ 227 h 471"/>
                <a:gd name="T16" fmla="*/ 147 w 218"/>
                <a:gd name="T17" fmla="*/ 148 h 471"/>
                <a:gd name="T18" fmla="*/ 273 w 218"/>
                <a:gd name="T19" fmla="*/ 177 h 471"/>
                <a:gd name="T20" fmla="*/ 274 w 218"/>
                <a:gd name="T21" fmla="*/ 179 h 471"/>
                <a:gd name="T22" fmla="*/ 290 w 218"/>
                <a:gd name="T23" fmla="*/ 203 h 471"/>
                <a:gd name="T24" fmla="*/ 283 w 218"/>
                <a:gd name="T25" fmla="*/ 125 h 471"/>
                <a:gd name="T26" fmla="*/ 218 w 218"/>
                <a:gd name="T27" fmla="*/ 17 h 471"/>
                <a:gd name="T28" fmla="*/ 178 w 218"/>
                <a:gd name="T29" fmla="*/ 2 h 471"/>
                <a:gd name="T30" fmla="*/ 126 w 218"/>
                <a:gd name="T31" fmla="*/ 7 h 471"/>
                <a:gd name="T32" fmla="*/ 77 w 218"/>
                <a:gd name="T33" fmla="*/ 37 h 471"/>
                <a:gd name="T34" fmla="*/ 19 w 218"/>
                <a:gd name="T35" fmla="*/ 198 h 471"/>
                <a:gd name="T36" fmla="*/ 0 w 218"/>
                <a:gd name="T37" fmla="*/ 365 h 471"/>
                <a:gd name="T38" fmla="*/ 65 w 218"/>
                <a:gd name="T39" fmla="*/ 680 h 471"/>
                <a:gd name="T40" fmla="*/ 142 w 218"/>
                <a:gd name="T41" fmla="*/ 765 h 471"/>
                <a:gd name="T42" fmla="*/ 189 w 218"/>
                <a:gd name="T43" fmla="*/ 720 h 471"/>
                <a:gd name="T44" fmla="*/ 193 w 218"/>
                <a:gd name="T45" fmla="*/ 712 h 471"/>
                <a:gd name="T46" fmla="*/ 175 w 218"/>
                <a:gd name="T47" fmla="*/ 641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8" h="471">
                  <a:moveTo>
                    <a:pt x="142" y="403"/>
                  </a:moveTo>
                  <a:cubicBezTo>
                    <a:pt x="148" y="402"/>
                    <a:pt x="161" y="386"/>
                    <a:pt x="163" y="363"/>
                  </a:cubicBezTo>
                  <a:cubicBezTo>
                    <a:pt x="163" y="360"/>
                    <a:pt x="163" y="360"/>
                    <a:pt x="163" y="360"/>
                  </a:cubicBezTo>
                  <a:cubicBezTo>
                    <a:pt x="163" y="351"/>
                    <a:pt x="162" y="343"/>
                    <a:pt x="161" y="337"/>
                  </a:cubicBezTo>
                  <a:cubicBezTo>
                    <a:pt x="161" y="337"/>
                    <a:pt x="161" y="337"/>
                    <a:pt x="161" y="337"/>
                  </a:cubicBezTo>
                  <a:cubicBezTo>
                    <a:pt x="149" y="316"/>
                    <a:pt x="144" y="311"/>
                    <a:pt x="115" y="293"/>
                  </a:cubicBezTo>
                  <a:cubicBezTo>
                    <a:pt x="78" y="270"/>
                    <a:pt x="46" y="179"/>
                    <a:pt x="48" y="139"/>
                  </a:cubicBezTo>
                  <a:cubicBezTo>
                    <a:pt x="48" y="139"/>
                    <a:pt x="48" y="139"/>
                    <a:pt x="48" y="138"/>
                  </a:cubicBezTo>
                  <a:cubicBezTo>
                    <a:pt x="53" y="117"/>
                    <a:pt x="77" y="98"/>
                    <a:pt x="109" y="90"/>
                  </a:cubicBezTo>
                  <a:cubicBezTo>
                    <a:pt x="138" y="82"/>
                    <a:pt x="177" y="83"/>
                    <a:pt x="202" y="108"/>
                  </a:cubicBezTo>
                  <a:cubicBezTo>
                    <a:pt x="202" y="108"/>
                    <a:pt x="202" y="108"/>
                    <a:pt x="203" y="109"/>
                  </a:cubicBezTo>
                  <a:cubicBezTo>
                    <a:pt x="206" y="114"/>
                    <a:pt x="210" y="119"/>
                    <a:pt x="214" y="124"/>
                  </a:cubicBezTo>
                  <a:cubicBezTo>
                    <a:pt x="218" y="103"/>
                    <a:pt x="218" y="85"/>
                    <a:pt x="210" y="76"/>
                  </a:cubicBezTo>
                  <a:cubicBezTo>
                    <a:pt x="190" y="51"/>
                    <a:pt x="184" y="26"/>
                    <a:pt x="161" y="10"/>
                  </a:cubicBezTo>
                  <a:cubicBezTo>
                    <a:pt x="153" y="5"/>
                    <a:pt x="140" y="4"/>
                    <a:pt x="132" y="2"/>
                  </a:cubicBezTo>
                  <a:cubicBezTo>
                    <a:pt x="123" y="0"/>
                    <a:pt x="105" y="3"/>
                    <a:pt x="93" y="4"/>
                  </a:cubicBezTo>
                  <a:cubicBezTo>
                    <a:pt x="80" y="4"/>
                    <a:pt x="66" y="12"/>
                    <a:pt x="57" y="22"/>
                  </a:cubicBezTo>
                  <a:cubicBezTo>
                    <a:pt x="44" y="37"/>
                    <a:pt x="22" y="49"/>
                    <a:pt x="14" y="120"/>
                  </a:cubicBezTo>
                  <a:cubicBezTo>
                    <a:pt x="11" y="144"/>
                    <a:pt x="0" y="180"/>
                    <a:pt x="0" y="222"/>
                  </a:cubicBezTo>
                  <a:cubicBezTo>
                    <a:pt x="0" y="339"/>
                    <a:pt x="26" y="362"/>
                    <a:pt x="48" y="413"/>
                  </a:cubicBezTo>
                  <a:cubicBezTo>
                    <a:pt x="63" y="449"/>
                    <a:pt x="83" y="471"/>
                    <a:pt x="105" y="465"/>
                  </a:cubicBezTo>
                  <a:cubicBezTo>
                    <a:pt x="120" y="462"/>
                    <a:pt x="131" y="451"/>
                    <a:pt x="140" y="438"/>
                  </a:cubicBezTo>
                  <a:cubicBezTo>
                    <a:pt x="143" y="433"/>
                    <a:pt x="143" y="433"/>
                    <a:pt x="143" y="433"/>
                  </a:cubicBezTo>
                  <a:cubicBezTo>
                    <a:pt x="155" y="414"/>
                    <a:pt x="138" y="397"/>
                    <a:pt x="129" y="390"/>
                  </a:cubicBezTo>
                </a:path>
              </a:pathLst>
            </a:custGeom>
            <a:solidFill>
              <a:srgbClr val="C39AB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1" name="Freeform 169">
              <a:extLst>
                <a:ext uri="{FF2B5EF4-FFF2-40B4-BE49-F238E27FC236}">
                  <a16:creationId xmlns:a16="http://schemas.microsoft.com/office/drawing/2014/main" id="{083D7BB4-FDFB-4825-B1DB-8A63F74BA735}"/>
                </a:ext>
              </a:extLst>
            </p:cNvPr>
            <p:cNvSpPr>
              <a:spLocks/>
            </p:cNvSpPr>
            <p:nvPr/>
          </p:nvSpPr>
          <p:spPr bwMode="auto">
            <a:xfrm>
              <a:off x="280" y="582"/>
              <a:ext cx="85" cy="54"/>
            </a:xfrm>
            <a:custGeom>
              <a:avLst/>
              <a:gdLst>
                <a:gd name="T0" fmla="*/ 94 w 77"/>
                <a:gd name="T1" fmla="*/ 26 h 46"/>
                <a:gd name="T2" fmla="*/ 104 w 77"/>
                <a:gd name="T3" fmla="*/ 7 h 46"/>
                <a:gd name="T4" fmla="*/ 100 w 77"/>
                <a:gd name="T5" fmla="*/ 7 h 46"/>
                <a:gd name="T6" fmla="*/ 78 w 77"/>
                <a:gd name="T7" fmla="*/ 0 h 46"/>
                <a:gd name="T8" fmla="*/ 44 w 77"/>
                <a:gd name="T9" fmla="*/ 9 h 46"/>
                <a:gd name="T10" fmla="*/ 2 w 77"/>
                <a:gd name="T11" fmla="*/ 22 h 46"/>
                <a:gd name="T12" fmla="*/ 1 w 77"/>
                <a:gd name="T13" fmla="*/ 25 h 46"/>
                <a:gd name="T14" fmla="*/ 0 w 77"/>
                <a:gd name="T15" fmla="*/ 31 h 46"/>
                <a:gd name="T16" fmla="*/ 94 w 77"/>
                <a:gd name="T17" fmla="*/ 26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 h="46">
                  <a:moveTo>
                    <a:pt x="70" y="16"/>
                  </a:moveTo>
                  <a:cubicBezTo>
                    <a:pt x="73" y="12"/>
                    <a:pt x="77" y="8"/>
                    <a:pt x="77" y="4"/>
                  </a:cubicBezTo>
                  <a:cubicBezTo>
                    <a:pt x="76" y="4"/>
                    <a:pt x="75" y="4"/>
                    <a:pt x="74" y="4"/>
                  </a:cubicBezTo>
                  <a:cubicBezTo>
                    <a:pt x="67" y="3"/>
                    <a:pt x="63" y="0"/>
                    <a:pt x="58" y="0"/>
                  </a:cubicBezTo>
                  <a:cubicBezTo>
                    <a:pt x="48" y="0"/>
                    <a:pt x="42" y="4"/>
                    <a:pt x="33" y="6"/>
                  </a:cubicBezTo>
                  <a:cubicBezTo>
                    <a:pt x="25" y="7"/>
                    <a:pt x="9" y="11"/>
                    <a:pt x="2" y="14"/>
                  </a:cubicBezTo>
                  <a:cubicBezTo>
                    <a:pt x="2" y="15"/>
                    <a:pt x="1" y="15"/>
                    <a:pt x="1" y="15"/>
                  </a:cubicBezTo>
                  <a:cubicBezTo>
                    <a:pt x="0" y="19"/>
                    <a:pt x="0" y="19"/>
                    <a:pt x="0" y="19"/>
                  </a:cubicBezTo>
                  <a:cubicBezTo>
                    <a:pt x="13" y="46"/>
                    <a:pt x="55" y="35"/>
                    <a:pt x="70" y="16"/>
                  </a:cubicBezTo>
                  <a:close/>
                </a:path>
              </a:pathLst>
            </a:custGeom>
            <a:solidFill>
              <a:srgbClr val="8F002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2" name="Freeform 170">
              <a:extLst>
                <a:ext uri="{FF2B5EF4-FFF2-40B4-BE49-F238E27FC236}">
                  <a16:creationId xmlns:a16="http://schemas.microsoft.com/office/drawing/2014/main" id="{172A688C-1451-4A6F-84A8-B22FE9775347}"/>
                </a:ext>
              </a:extLst>
            </p:cNvPr>
            <p:cNvSpPr>
              <a:spLocks/>
            </p:cNvSpPr>
            <p:nvPr/>
          </p:nvSpPr>
          <p:spPr bwMode="auto">
            <a:xfrm>
              <a:off x="536" y="539"/>
              <a:ext cx="69" cy="28"/>
            </a:xfrm>
            <a:custGeom>
              <a:avLst/>
              <a:gdLst>
                <a:gd name="T0" fmla="*/ 80 w 63"/>
                <a:gd name="T1" fmla="*/ 29 h 24"/>
                <a:gd name="T2" fmla="*/ 83 w 63"/>
                <a:gd name="T3" fmla="*/ 27 h 24"/>
                <a:gd name="T4" fmla="*/ 45 w 63"/>
                <a:gd name="T5" fmla="*/ 2 h 24"/>
                <a:gd name="T6" fmla="*/ 0 w 63"/>
                <a:gd name="T7" fmla="*/ 8 h 24"/>
                <a:gd name="T8" fmla="*/ 38 w 63"/>
                <a:gd name="T9" fmla="*/ 32 h 24"/>
                <a:gd name="T10" fmla="*/ 80 w 63"/>
                <a:gd name="T11" fmla="*/ 29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 h="24">
                  <a:moveTo>
                    <a:pt x="61" y="18"/>
                  </a:moveTo>
                  <a:cubicBezTo>
                    <a:pt x="62" y="18"/>
                    <a:pt x="62" y="18"/>
                    <a:pt x="63" y="17"/>
                  </a:cubicBezTo>
                  <a:cubicBezTo>
                    <a:pt x="57" y="10"/>
                    <a:pt x="46" y="4"/>
                    <a:pt x="34" y="2"/>
                  </a:cubicBezTo>
                  <a:cubicBezTo>
                    <a:pt x="21" y="0"/>
                    <a:pt x="9" y="1"/>
                    <a:pt x="0" y="5"/>
                  </a:cubicBezTo>
                  <a:cubicBezTo>
                    <a:pt x="2" y="12"/>
                    <a:pt x="23" y="18"/>
                    <a:pt x="29" y="20"/>
                  </a:cubicBezTo>
                  <a:cubicBezTo>
                    <a:pt x="39" y="23"/>
                    <a:pt x="52" y="24"/>
                    <a:pt x="61" y="18"/>
                  </a:cubicBezTo>
                  <a:close/>
                </a:path>
              </a:pathLst>
            </a:custGeom>
            <a:solidFill>
              <a:srgbClr val="8F002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3" name="Freeform 171">
              <a:extLst>
                <a:ext uri="{FF2B5EF4-FFF2-40B4-BE49-F238E27FC236}">
                  <a16:creationId xmlns:a16="http://schemas.microsoft.com/office/drawing/2014/main" id="{BED826BA-C2D9-412B-A271-AFD035B291A9}"/>
                </a:ext>
              </a:extLst>
            </p:cNvPr>
            <p:cNvSpPr>
              <a:spLocks/>
            </p:cNvSpPr>
            <p:nvPr/>
          </p:nvSpPr>
          <p:spPr bwMode="auto">
            <a:xfrm>
              <a:off x="753" y="502"/>
              <a:ext cx="29" cy="42"/>
            </a:xfrm>
            <a:custGeom>
              <a:avLst/>
              <a:gdLst>
                <a:gd name="T0" fmla="*/ 12 w 27"/>
                <a:gd name="T1" fmla="*/ 9 h 36"/>
                <a:gd name="T2" fmla="*/ 5 w 27"/>
                <a:gd name="T3" fmla="*/ 27 h 36"/>
                <a:gd name="T4" fmla="*/ 23 w 27"/>
                <a:gd name="T5" fmla="*/ 56 h 36"/>
                <a:gd name="T6" fmla="*/ 30 w 27"/>
                <a:gd name="T7" fmla="*/ 35 h 36"/>
                <a:gd name="T8" fmla="*/ 12 w 27"/>
                <a:gd name="T9" fmla="*/ 11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36">
                  <a:moveTo>
                    <a:pt x="9" y="6"/>
                  </a:moveTo>
                  <a:cubicBezTo>
                    <a:pt x="0" y="0"/>
                    <a:pt x="3" y="12"/>
                    <a:pt x="5" y="17"/>
                  </a:cubicBezTo>
                  <a:cubicBezTo>
                    <a:pt x="7" y="22"/>
                    <a:pt x="13" y="35"/>
                    <a:pt x="19" y="35"/>
                  </a:cubicBezTo>
                  <a:cubicBezTo>
                    <a:pt x="27" y="36"/>
                    <a:pt x="26" y="27"/>
                    <a:pt x="24" y="22"/>
                  </a:cubicBezTo>
                  <a:cubicBezTo>
                    <a:pt x="22" y="15"/>
                    <a:pt x="17" y="9"/>
                    <a:pt x="9" y="7"/>
                  </a:cubicBezTo>
                </a:path>
              </a:pathLst>
            </a:custGeom>
            <a:solidFill>
              <a:srgbClr val="8F002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4" name="Freeform 172">
              <a:extLst>
                <a:ext uri="{FF2B5EF4-FFF2-40B4-BE49-F238E27FC236}">
                  <a16:creationId xmlns:a16="http://schemas.microsoft.com/office/drawing/2014/main" id="{7CAE8046-92E9-4AA8-8883-804E5BBCD0E0}"/>
                </a:ext>
              </a:extLst>
            </p:cNvPr>
            <p:cNvSpPr>
              <a:spLocks/>
            </p:cNvSpPr>
            <p:nvPr/>
          </p:nvSpPr>
          <p:spPr bwMode="auto">
            <a:xfrm>
              <a:off x="775" y="550"/>
              <a:ext cx="35" cy="37"/>
            </a:xfrm>
            <a:custGeom>
              <a:avLst/>
              <a:gdLst>
                <a:gd name="T0" fmla="*/ 23 w 32"/>
                <a:gd name="T1" fmla="*/ 10 h 31"/>
                <a:gd name="T2" fmla="*/ 30 w 32"/>
                <a:gd name="T3" fmla="*/ 50 h 31"/>
                <a:gd name="T4" fmla="*/ 40 w 32"/>
                <a:gd name="T5" fmla="*/ 32 h 31"/>
                <a:gd name="T6" fmla="*/ 24 w 32"/>
                <a:gd name="T7" fmla="*/ 7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31">
                  <a:moveTo>
                    <a:pt x="17" y="6"/>
                  </a:moveTo>
                  <a:cubicBezTo>
                    <a:pt x="0" y="0"/>
                    <a:pt x="13" y="27"/>
                    <a:pt x="23" y="29"/>
                  </a:cubicBezTo>
                  <a:cubicBezTo>
                    <a:pt x="30" y="31"/>
                    <a:pt x="32" y="25"/>
                    <a:pt x="31" y="19"/>
                  </a:cubicBezTo>
                  <a:cubicBezTo>
                    <a:pt x="29" y="12"/>
                    <a:pt x="24" y="8"/>
                    <a:pt x="18" y="4"/>
                  </a:cubicBezTo>
                </a:path>
              </a:pathLst>
            </a:custGeom>
            <a:solidFill>
              <a:srgbClr val="8F002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5" name="Freeform 173">
              <a:extLst>
                <a:ext uri="{FF2B5EF4-FFF2-40B4-BE49-F238E27FC236}">
                  <a16:creationId xmlns:a16="http://schemas.microsoft.com/office/drawing/2014/main" id="{5B3F4F59-60F9-451E-9444-0DBF1E3C9B06}"/>
                </a:ext>
              </a:extLst>
            </p:cNvPr>
            <p:cNvSpPr>
              <a:spLocks/>
            </p:cNvSpPr>
            <p:nvPr/>
          </p:nvSpPr>
          <p:spPr bwMode="auto">
            <a:xfrm>
              <a:off x="632" y="511"/>
              <a:ext cx="196" cy="430"/>
            </a:xfrm>
            <a:custGeom>
              <a:avLst/>
              <a:gdLst>
                <a:gd name="T0" fmla="*/ 20 w 177"/>
                <a:gd name="T1" fmla="*/ 46 h 364"/>
                <a:gd name="T2" fmla="*/ 83 w 177"/>
                <a:gd name="T3" fmla="*/ 6 h 364"/>
                <a:gd name="T4" fmla="*/ 123 w 177"/>
                <a:gd name="T5" fmla="*/ 9 h 364"/>
                <a:gd name="T6" fmla="*/ 167 w 177"/>
                <a:gd name="T7" fmla="*/ 67 h 364"/>
                <a:gd name="T8" fmla="*/ 173 w 177"/>
                <a:gd name="T9" fmla="*/ 197 h 364"/>
                <a:gd name="T10" fmla="*/ 192 w 177"/>
                <a:gd name="T11" fmla="*/ 287 h 364"/>
                <a:gd name="T12" fmla="*/ 198 w 177"/>
                <a:gd name="T13" fmla="*/ 259 h 364"/>
                <a:gd name="T14" fmla="*/ 210 w 177"/>
                <a:gd name="T15" fmla="*/ 259 h 364"/>
                <a:gd name="T16" fmla="*/ 213 w 177"/>
                <a:gd name="T17" fmla="*/ 271 h 364"/>
                <a:gd name="T18" fmla="*/ 224 w 177"/>
                <a:gd name="T19" fmla="*/ 307 h 364"/>
                <a:gd name="T20" fmla="*/ 229 w 177"/>
                <a:gd name="T21" fmla="*/ 348 h 364"/>
                <a:gd name="T22" fmla="*/ 231 w 177"/>
                <a:gd name="T23" fmla="*/ 398 h 364"/>
                <a:gd name="T24" fmla="*/ 210 w 177"/>
                <a:gd name="T25" fmla="*/ 406 h 364"/>
                <a:gd name="T26" fmla="*/ 205 w 177"/>
                <a:gd name="T27" fmla="*/ 437 h 364"/>
                <a:gd name="T28" fmla="*/ 203 w 177"/>
                <a:gd name="T29" fmla="*/ 464 h 364"/>
                <a:gd name="T30" fmla="*/ 204 w 177"/>
                <a:gd name="T31" fmla="*/ 490 h 364"/>
                <a:gd name="T32" fmla="*/ 194 w 177"/>
                <a:gd name="T33" fmla="*/ 516 h 364"/>
                <a:gd name="T34" fmla="*/ 199 w 177"/>
                <a:gd name="T35" fmla="*/ 546 h 364"/>
                <a:gd name="T36" fmla="*/ 194 w 177"/>
                <a:gd name="T37" fmla="*/ 576 h 364"/>
                <a:gd name="T38" fmla="*/ 174 w 177"/>
                <a:gd name="T39" fmla="*/ 599 h 364"/>
                <a:gd name="T40" fmla="*/ 156 w 177"/>
                <a:gd name="T41" fmla="*/ 548 h 364"/>
                <a:gd name="T42" fmla="*/ 117 w 177"/>
                <a:gd name="T43" fmla="*/ 473 h 364"/>
                <a:gd name="T44" fmla="*/ 112 w 177"/>
                <a:gd name="T45" fmla="*/ 418 h 364"/>
                <a:gd name="T46" fmla="*/ 90 w 177"/>
                <a:gd name="T47" fmla="*/ 364 h 364"/>
                <a:gd name="T48" fmla="*/ 66 w 177"/>
                <a:gd name="T49" fmla="*/ 294 h 364"/>
                <a:gd name="T50" fmla="*/ 48 w 177"/>
                <a:gd name="T51" fmla="*/ 262 h 364"/>
                <a:gd name="T52" fmla="*/ 41 w 177"/>
                <a:gd name="T53" fmla="*/ 236 h 364"/>
                <a:gd name="T54" fmla="*/ 13 w 177"/>
                <a:gd name="T55" fmla="*/ 191 h 364"/>
                <a:gd name="T56" fmla="*/ 12 w 177"/>
                <a:gd name="T57" fmla="*/ 145 h 364"/>
                <a:gd name="T58" fmla="*/ 21 w 177"/>
                <a:gd name="T59" fmla="*/ 128 h 364"/>
                <a:gd name="T60" fmla="*/ 37 w 177"/>
                <a:gd name="T61" fmla="*/ 142 h 364"/>
                <a:gd name="T62" fmla="*/ 58 w 177"/>
                <a:gd name="T63" fmla="*/ 138 h 364"/>
                <a:gd name="T64" fmla="*/ 50 w 177"/>
                <a:gd name="T65" fmla="*/ 112 h 364"/>
                <a:gd name="T66" fmla="*/ 18 w 177"/>
                <a:gd name="T67" fmla="*/ 71 h 364"/>
                <a:gd name="T68" fmla="*/ 20 w 177"/>
                <a:gd name="T69" fmla="*/ 41 h 3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7" h="364">
                  <a:moveTo>
                    <a:pt x="14" y="28"/>
                  </a:moveTo>
                  <a:cubicBezTo>
                    <a:pt x="17" y="0"/>
                    <a:pt x="40" y="5"/>
                    <a:pt x="61" y="3"/>
                  </a:cubicBezTo>
                  <a:cubicBezTo>
                    <a:pt x="72" y="2"/>
                    <a:pt x="79" y="0"/>
                    <a:pt x="90" y="6"/>
                  </a:cubicBezTo>
                  <a:cubicBezTo>
                    <a:pt x="103" y="13"/>
                    <a:pt x="117" y="27"/>
                    <a:pt x="123" y="41"/>
                  </a:cubicBezTo>
                  <a:cubicBezTo>
                    <a:pt x="131" y="66"/>
                    <a:pt x="127" y="94"/>
                    <a:pt x="127" y="119"/>
                  </a:cubicBezTo>
                  <a:cubicBezTo>
                    <a:pt x="127" y="140"/>
                    <a:pt x="135" y="155"/>
                    <a:pt x="141" y="174"/>
                  </a:cubicBezTo>
                  <a:cubicBezTo>
                    <a:pt x="143" y="169"/>
                    <a:pt x="142" y="160"/>
                    <a:pt x="146" y="157"/>
                  </a:cubicBezTo>
                  <a:cubicBezTo>
                    <a:pt x="148" y="156"/>
                    <a:pt x="153" y="155"/>
                    <a:pt x="155" y="157"/>
                  </a:cubicBezTo>
                  <a:cubicBezTo>
                    <a:pt x="158" y="159"/>
                    <a:pt x="156" y="160"/>
                    <a:pt x="156" y="164"/>
                  </a:cubicBezTo>
                  <a:cubicBezTo>
                    <a:pt x="158" y="172"/>
                    <a:pt x="162" y="178"/>
                    <a:pt x="164" y="186"/>
                  </a:cubicBezTo>
                  <a:cubicBezTo>
                    <a:pt x="166" y="195"/>
                    <a:pt x="166" y="204"/>
                    <a:pt x="169" y="212"/>
                  </a:cubicBezTo>
                  <a:cubicBezTo>
                    <a:pt x="171" y="221"/>
                    <a:pt x="177" y="233"/>
                    <a:pt x="171" y="241"/>
                  </a:cubicBezTo>
                  <a:cubicBezTo>
                    <a:pt x="166" y="249"/>
                    <a:pt x="161" y="240"/>
                    <a:pt x="155" y="246"/>
                  </a:cubicBezTo>
                  <a:cubicBezTo>
                    <a:pt x="150" y="251"/>
                    <a:pt x="153" y="259"/>
                    <a:pt x="151" y="265"/>
                  </a:cubicBezTo>
                  <a:cubicBezTo>
                    <a:pt x="150" y="271"/>
                    <a:pt x="147" y="276"/>
                    <a:pt x="149" y="282"/>
                  </a:cubicBezTo>
                  <a:cubicBezTo>
                    <a:pt x="151" y="289"/>
                    <a:pt x="155" y="289"/>
                    <a:pt x="150" y="297"/>
                  </a:cubicBezTo>
                  <a:cubicBezTo>
                    <a:pt x="147" y="302"/>
                    <a:pt x="143" y="306"/>
                    <a:pt x="143" y="313"/>
                  </a:cubicBezTo>
                  <a:cubicBezTo>
                    <a:pt x="144" y="319"/>
                    <a:pt x="146" y="325"/>
                    <a:pt x="147" y="331"/>
                  </a:cubicBezTo>
                  <a:cubicBezTo>
                    <a:pt x="147" y="337"/>
                    <a:pt x="145" y="344"/>
                    <a:pt x="143" y="350"/>
                  </a:cubicBezTo>
                  <a:cubicBezTo>
                    <a:pt x="142" y="355"/>
                    <a:pt x="135" y="364"/>
                    <a:pt x="128" y="363"/>
                  </a:cubicBezTo>
                  <a:cubicBezTo>
                    <a:pt x="122" y="362"/>
                    <a:pt x="118" y="339"/>
                    <a:pt x="115" y="333"/>
                  </a:cubicBezTo>
                  <a:cubicBezTo>
                    <a:pt x="106" y="317"/>
                    <a:pt x="94" y="304"/>
                    <a:pt x="87" y="287"/>
                  </a:cubicBezTo>
                  <a:cubicBezTo>
                    <a:pt x="82" y="276"/>
                    <a:pt x="84" y="265"/>
                    <a:pt x="82" y="254"/>
                  </a:cubicBezTo>
                  <a:cubicBezTo>
                    <a:pt x="79" y="242"/>
                    <a:pt x="71" y="232"/>
                    <a:pt x="66" y="221"/>
                  </a:cubicBezTo>
                  <a:cubicBezTo>
                    <a:pt x="59" y="207"/>
                    <a:pt x="57" y="192"/>
                    <a:pt x="49" y="179"/>
                  </a:cubicBezTo>
                  <a:cubicBezTo>
                    <a:pt x="44" y="172"/>
                    <a:pt x="38" y="167"/>
                    <a:pt x="35" y="159"/>
                  </a:cubicBezTo>
                  <a:cubicBezTo>
                    <a:pt x="33" y="154"/>
                    <a:pt x="32" y="148"/>
                    <a:pt x="30" y="143"/>
                  </a:cubicBezTo>
                  <a:cubicBezTo>
                    <a:pt x="25" y="133"/>
                    <a:pt x="16" y="125"/>
                    <a:pt x="10" y="116"/>
                  </a:cubicBezTo>
                  <a:cubicBezTo>
                    <a:pt x="0" y="104"/>
                    <a:pt x="4" y="100"/>
                    <a:pt x="9" y="88"/>
                  </a:cubicBezTo>
                  <a:cubicBezTo>
                    <a:pt x="11" y="85"/>
                    <a:pt x="10" y="78"/>
                    <a:pt x="15" y="77"/>
                  </a:cubicBezTo>
                  <a:cubicBezTo>
                    <a:pt x="20" y="76"/>
                    <a:pt x="23" y="83"/>
                    <a:pt x="27" y="86"/>
                  </a:cubicBezTo>
                  <a:cubicBezTo>
                    <a:pt x="31" y="88"/>
                    <a:pt x="39" y="89"/>
                    <a:pt x="42" y="84"/>
                  </a:cubicBezTo>
                  <a:cubicBezTo>
                    <a:pt x="45" y="79"/>
                    <a:pt x="40" y="71"/>
                    <a:pt x="37" y="68"/>
                  </a:cubicBezTo>
                  <a:cubicBezTo>
                    <a:pt x="30" y="59"/>
                    <a:pt x="16" y="54"/>
                    <a:pt x="13" y="43"/>
                  </a:cubicBezTo>
                  <a:cubicBezTo>
                    <a:pt x="11" y="38"/>
                    <a:pt x="13" y="30"/>
                    <a:pt x="14" y="25"/>
                  </a:cubicBezTo>
                </a:path>
              </a:pathLst>
            </a:custGeom>
            <a:solidFill>
              <a:srgbClr val="B9164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6" name="Freeform 174">
              <a:extLst>
                <a:ext uri="{FF2B5EF4-FFF2-40B4-BE49-F238E27FC236}">
                  <a16:creationId xmlns:a16="http://schemas.microsoft.com/office/drawing/2014/main" id="{F6DA35FA-C833-4B5E-AE43-052FCDA20885}"/>
                </a:ext>
              </a:extLst>
            </p:cNvPr>
            <p:cNvSpPr>
              <a:spLocks/>
            </p:cNvSpPr>
            <p:nvPr/>
          </p:nvSpPr>
          <p:spPr bwMode="auto">
            <a:xfrm>
              <a:off x="625" y="540"/>
              <a:ext cx="104" cy="187"/>
            </a:xfrm>
            <a:custGeom>
              <a:avLst/>
              <a:gdLst>
                <a:gd name="T0" fmla="*/ 116 w 94"/>
                <a:gd name="T1" fmla="*/ 174 h 159"/>
                <a:gd name="T2" fmla="*/ 54 w 94"/>
                <a:gd name="T3" fmla="*/ 53 h 159"/>
                <a:gd name="T4" fmla="*/ 2 w 94"/>
                <a:gd name="T5" fmla="*/ 0 h 159"/>
                <a:gd name="T6" fmla="*/ 0 w 94"/>
                <a:gd name="T7" fmla="*/ 18 h 159"/>
                <a:gd name="T8" fmla="*/ 61 w 94"/>
                <a:gd name="T9" fmla="*/ 85 h 159"/>
                <a:gd name="T10" fmla="*/ 31 w 94"/>
                <a:gd name="T11" fmla="*/ 85 h 159"/>
                <a:gd name="T12" fmla="*/ 67 w 94"/>
                <a:gd name="T13" fmla="*/ 112 h 159"/>
                <a:gd name="T14" fmla="*/ 113 w 94"/>
                <a:gd name="T15" fmla="*/ 182 h 159"/>
                <a:gd name="T16" fmla="*/ 125 w 94"/>
                <a:gd name="T17" fmla="*/ 248 h 159"/>
                <a:gd name="T18" fmla="*/ 126 w 94"/>
                <a:gd name="T19" fmla="*/ 242 h 159"/>
                <a:gd name="T20" fmla="*/ 116 w 94"/>
                <a:gd name="T21" fmla="*/ 174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159">
                  <a:moveTo>
                    <a:pt x="86" y="107"/>
                  </a:moveTo>
                  <a:cubicBezTo>
                    <a:pt x="83" y="77"/>
                    <a:pt x="52" y="40"/>
                    <a:pt x="40" y="32"/>
                  </a:cubicBezTo>
                  <a:cubicBezTo>
                    <a:pt x="28" y="25"/>
                    <a:pt x="17" y="17"/>
                    <a:pt x="2" y="0"/>
                  </a:cubicBezTo>
                  <a:cubicBezTo>
                    <a:pt x="1" y="3"/>
                    <a:pt x="0" y="7"/>
                    <a:pt x="0" y="11"/>
                  </a:cubicBezTo>
                  <a:cubicBezTo>
                    <a:pt x="12" y="25"/>
                    <a:pt x="50" y="44"/>
                    <a:pt x="45" y="52"/>
                  </a:cubicBezTo>
                  <a:cubicBezTo>
                    <a:pt x="39" y="62"/>
                    <a:pt x="27" y="58"/>
                    <a:pt x="23" y="52"/>
                  </a:cubicBezTo>
                  <a:cubicBezTo>
                    <a:pt x="31" y="65"/>
                    <a:pt x="33" y="66"/>
                    <a:pt x="50" y="69"/>
                  </a:cubicBezTo>
                  <a:cubicBezTo>
                    <a:pt x="67" y="72"/>
                    <a:pt x="79" y="96"/>
                    <a:pt x="83" y="112"/>
                  </a:cubicBezTo>
                  <a:cubicBezTo>
                    <a:pt x="87" y="125"/>
                    <a:pt x="92" y="152"/>
                    <a:pt x="92" y="152"/>
                  </a:cubicBezTo>
                  <a:cubicBezTo>
                    <a:pt x="92" y="152"/>
                    <a:pt x="94" y="159"/>
                    <a:pt x="93" y="149"/>
                  </a:cubicBezTo>
                  <a:cubicBezTo>
                    <a:pt x="91" y="137"/>
                    <a:pt x="88" y="124"/>
                    <a:pt x="86" y="107"/>
                  </a:cubicBezTo>
                  <a:close/>
                </a:path>
              </a:pathLst>
            </a:custGeom>
            <a:solidFill>
              <a:srgbClr val="F3B2B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7" name="Freeform 175">
              <a:extLst>
                <a:ext uri="{FF2B5EF4-FFF2-40B4-BE49-F238E27FC236}">
                  <a16:creationId xmlns:a16="http://schemas.microsoft.com/office/drawing/2014/main" id="{D917E6F0-E93D-4583-8E5C-500C0B1F1E17}"/>
                </a:ext>
              </a:extLst>
            </p:cNvPr>
            <p:cNvSpPr>
              <a:spLocks/>
            </p:cNvSpPr>
            <p:nvPr/>
          </p:nvSpPr>
          <p:spPr bwMode="auto">
            <a:xfrm>
              <a:off x="510" y="382"/>
              <a:ext cx="47" cy="153"/>
            </a:xfrm>
            <a:custGeom>
              <a:avLst/>
              <a:gdLst>
                <a:gd name="T0" fmla="*/ 46 w 42"/>
                <a:gd name="T1" fmla="*/ 0 h 130"/>
                <a:gd name="T2" fmla="*/ 31 w 42"/>
                <a:gd name="T3" fmla="*/ 104 h 130"/>
                <a:gd name="T4" fmla="*/ 0 w 42"/>
                <a:gd name="T5" fmla="*/ 212 h 130"/>
                <a:gd name="T6" fmla="*/ 48 w 42"/>
                <a:gd name="T7" fmla="*/ 78 h 130"/>
                <a:gd name="T8" fmla="*/ 46 w 42"/>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130">
                  <a:moveTo>
                    <a:pt x="33" y="0"/>
                  </a:moveTo>
                  <a:cubicBezTo>
                    <a:pt x="40" y="16"/>
                    <a:pt x="33" y="36"/>
                    <a:pt x="22" y="64"/>
                  </a:cubicBezTo>
                  <a:cubicBezTo>
                    <a:pt x="12" y="88"/>
                    <a:pt x="1" y="118"/>
                    <a:pt x="0" y="130"/>
                  </a:cubicBezTo>
                  <a:cubicBezTo>
                    <a:pt x="10" y="95"/>
                    <a:pt x="29" y="67"/>
                    <a:pt x="34" y="48"/>
                  </a:cubicBezTo>
                  <a:cubicBezTo>
                    <a:pt x="39" y="28"/>
                    <a:pt x="42" y="12"/>
                    <a:pt x="3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8" name="Line 176">
              <a:extLst>
                <a:ext uri="{FF2B5EF4-FFF2-40B4-BE49-F238E27FC236}">
                  <a16:creationId xmlns:a16="http://schemas.microsoft.com/office/drawing/2014/main" id="{0057982B-8B84-4055-92D5-878F4919ED94}"/>
                </a:ext>
              </a:extLst>
            </p:cNvPr>
            <p:cNvSpPr>
              <a:spLocks noChangeShapeType="1"/>
            </p:cNvSpPr>
            <p:nvPr/>
          </p:nvSpPr>
          <p:spPr bwMode="auto">
            <a:xfrm>
              <a:off x="528" y="398"/>
              <a:ext cx="5" cy="32"/>
            </a:xfrm>
            <a:prstGeom prst="line">
              <a:avLst/>
            </a:prstGeom>
            <a:noFill/>
            <a:ln w="7938">
              <a:solidFill>
                <a:srgbClr val="F4130A"/>
              </a:solidFill>
              <a:miter lim="800000"/>
              <a:headEnd/>
              <a:tailEnd/>
            </a:ln>
            <a:extLst>
              <a:ext uri="{909E8E84-426E-40DD-AFC4-6F175D3DCCD1}">
                <a14:hiddenFill xmlns:a14="http://schemas.microsoft.com/office/drawing/2010/main">
                  <a:no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29" name="Freeform 177">
              <a:extLst>
                <a:ext uri="{FF2B5EF4-FFF2-40B4-BE49-F238E27FC236}">
                  <a16:creationId xmlns:a16="http://schemas.microsoft.com/office/drawing/2014/main" id="{E2A65477-19CA-48DD-8146-359E2B657CF9}"/>
                </a:ext>
              </a:extLst>
            </p:cNvPr>
            <p:cNvSpPr>
              <a:spLocks/>
            </p:cNvSpPr>
            <p:nvPr/>
          </p:nvSpPr>
          <p:spPr bwMode="auto">
            <a:xfrm>
              <a:off x="560" y="277"/>
              <a:ext cx="37" cy="16"/>
            </a:xfrm>
            <a:custGeom>
              <a:avLst/>
              <a:gdLst>
                <a:gd name="T0" fmla="*/ 0 w 33"/>
                <a:gd name="T1" fmla="*/ 9 h 14"/>
                <a:gd name="T2" fmla="*/ 46 w 33"/>
                <a:gd name="T3" fmla="*/ 17 h 14"/>
                <a:gd name="T4" fmla="*/ 1 w 33"/>
                <a:gd name="T5" fmla="*/ 9 h 14"/>
                <a:gd name="T6" fmla="*/ 0 60000 65536"/>
                <a:gd name="T7" fmla="*/ 0 60000 65536"/>
                <a:gd name="T8" fmla="*/ 0 60000 65536"/>
              </a:gdLst>
              <a:ahLst/>
              <a:cxnLst>
                <a:cxn ang="T6">
                  <a:pos x="T0" y="T1"/>
                </a:cxn>
                <a:cxn ang="T7">
                  <a:pos x="T2" y="T3"/>
                </a:cxn>
                <a:cxn ang="T8">
                  <a:pos x="T4" y="T5"/>
                </a:cxn>
              </a:cxnLst>
              <a:rect l="0" t="0" r="r" b="b"/>
              <a:pathLst>
                <a:path w="33" h="14">
                  <a:moveTo>
                    <a:pt x="0" y="6"/>
                  </a:moveTo>
                  <a:cubicBezTo>
                    <a:pt x="12" y="2"/>
                    <a:pt x="24" y="0"/>
                    <a:pt x="33" y="11"/>
                  </a:cubicBezTo>
                  <a:cubicBezTo>
                    <a:pt x="23" y="14"/>
                    <a:pt x="11" y="9"/>
                    <a:pt x="1"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0" name="Freeform 178">
              <a:extLst>
                <a:ext uri="{FF2B5EF4-FFF2-40B4-BE49-F238E27FC236}">
                  <a16:creationId xmlns:a16="http://schemas.microsoft.com/office/drawing/2014/main" id="{6C6572B6-A5D4-4AEB-B498-59DD337C7306}"/>
                </a:ext>
              </a:extLst>
            </p:cNvPr>
            <p:cNvSpPr>
              <a:spLocks/>
            </p:cNvSpPr>
            <p:nvPr/>
          </p:nvSpPr>
          <p:spPr bwMode="auto">
            <a:xfrm>
              <a:off x="532" y="402"/>
              <a:ext cx="7" cy="22"/>
            </a:xfrm>
            <a:custGeom>
              <a:avLst/>
              <a:gdLst>
                <a:gd name="T0" fmla="*/ 0 w 6"/>
                <a:gd name="T1" fmla="*/ 1 h 19"/>
                <a:gd name="T2" fmla="*/ 1 w 6"/>
                <a:gd name="T3" fmla="*/ 10 h 19"/>
                <a:gd name="T4" fmla="*/ 6 w 6"/>
                <a:gd name="T5" fmla="*/ 17 h 19"/>
                <a:gd name="T6" fmla="*/ 8 w 6"/>
                <a:gd name="T7" fmla="*/ 29 h 19"/>
                <a:gd name="T8" fmla="*/ 9 w 6"/>
                <a:gd name="T9" fmla="*/ 22 h 19"/>
                <a:gd name="T10" fmla="*/ 9 w 6"/>
                <a:gd name="T11" fmla="*/ 12 h 19"/>
                <a:gd name="T12" fmla="*/ 0 w 6"/>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9">
                  <a:moveTo>
                    <a:pt x="0" y="1"/>
                  </a:moveTo>
                  <a:cubicBezTo>
                    <a:pt x="1" y="2"/>
                    <a:pt x="1" y="5"/>
                    <a:pt x="1" y="7"/>
                  </a:cubicBezTo>
                  <a:cubicBezTo>
                    <a:pt x="2" y="8"/>
                    <a:pt x="2" y="10"/>
                    <a:pt x="3" y="11"/>
                  </a:cubicBezTo>
                  <a:cubicBezTo>
                    <a:pt x="3" y="14"/>
                    <a:pt x="3" y="17"/>
                    <a:pt x="5" y="19"/>
                  </a:cubicBezTo>
                  <a:cubicBezTo>
                    <a:pt x="6" y="18"/>
                    <a:pt x="6" y="15"/>
                    <a:pt x="6" y="14"/>
                  </a:cubicBezTo>
                  <a:cubicBezTo>
                    <a:pt x="6" y="12"/>
                    <a:pt x="6" y="10"/>
                    <a:pt x="6" y="8"/>
                  </a:cubicBezTo>
                  <a:cubicBezTo>
                    <a:pt x="5" y="4"/>
                    <a:pt x="3" y="2"/>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1" name="Freeform 179">
              <a:extLst>
                <a:ext uri="{FF2B5EF4-FFF2-40B4-BE49-F238E27FC236}">
                  <a16:creationId xmlns:a16="http://schemas.microsoft.com/office/drawing/2014/main" id="{2F7AB7D0-7E61-47A7-8404-968E068043CA}"/>
                </a:ext>
              </a:extLst>
            </p:cNvPr>
            <p:cNvSpPr>
              <a:spLocks/>
            </p:cNvSpPr>
            <p:nvPr/>
          </p:nvSpPr>
          <p:spPr bwMode="auto">
            <a:xfrm>
              <a:off x="599" y="649"/>
              <a:ext cx="125" cy="391"/>
            </a:xfrm>
            <a:custGeom>
              <a:avLst/>
              <a:gdLst>
                <a:gd name="T0" fmla="*/ 9 w 113"/>
                <a:gd name="T1" fmla="*/ 98 h 331"/>
                <a:gd name="T2" fmla="*/ 17 w 113"/>
                <a:gd name="T3" fmla="*/ 137 h 331"/>
                <a:gd name="T4" fmla="*/ 21 w 113"/>
                <a:gd name="T5" fmla="*/ 156 h 331"/>
                <a:gd name="T6" fmla="*/ 23 w 113"/>
                <a:gd name="T7" fmla="*/ 193 h 331"/>
                <a:gd name="T8" fmla="*/ 30 w 113"/>
                <a:gd name="T9" fmla="*/ 254 h 331"/>
                <a:gd name="T10" fmla="*/ 38 w 113"/>
                <a:gd name="T11" fmla="*/ 280 h 331"/>
                <a:gd name="T12" fmla="*/ 46 w 113"/>
                <a:gd name="T13" fmla="*/ 302 h 331"/>
                <a:gd name="T14" fmla="*/ 53 w 113"/>
                <a:gd name="T15" fmla="*/ 325 h 331"/>
                <a:gd name="T16" fmla="*/ 77 w 113"/>
                <a:gd name="T17" fmla="*/ 387 h 331"/>
                <a:gd name="T18" fmla="*/ 91 w 113"/>
                <a:gd name="T19" fmla="*/ 416 h 331"/>
                <a:gd name="T20" fmla="*/ 102 w 113"/>
                <a:gd name="T21" fmla="*/ 436 h 331"/>
                <a:gd name="T22" fmla="*/ 107 w 113"/>
                <a:gd name="T23" fmla="*/ 452 h 331"/>
                <a:gd name="T24" fmla="*/ 114 w 113"/>
                <a:gd name="T25" fmla="*/ 468 h 331"/>
                <a:gd name="T26" fmla="*/ 131 w 113"/>
                <a:gd name="T27" fmla="*/ 486 h 331"/>
                <a:gd name="T28" fmla="*/ 135 w 113"/>
                <a:gd name="T29" fmla="*/ 490 h 331"/>
                <a:gd name="T30" fmla="*/ 145 w 113"/>
                <a:gd name="T31" fmla="*/ 517 h 331"/>
                <a:gd name="T32" fmla="*/ 146 w 113"/>
                <a:gd name="T33" fmla="*/ 546 h 331"/>
                <a:gd name="T34" fmla="*/ 146 w 113"/>
                <a:gd name="T35" fmla="*/ 546 h 331"/>
                <a:gd name="T36" fmla="*/ 149 w 113"/>
                <a:gd name="T37" fmla="*/ 519 h 331"/>
                <a:gd name="T38" fmla="*/ 137 w 113"/>
                <a:gd name="T39" fmla="*/ 486 h 331"/>
                <a:gd name="T40" fmla="*/ 136 w 113"/>
                <a:gd name="T41" fmla="*/ 483 h 331"/>
                <a:gd name="T42" fmla="*/ 127 w 113"/>
                <a:gd name="T43" fmla="*/ 473 h 331"/>
                <a:gd name="T44" fmla="*/ 117 w 113"/>
                <a:gd name="T45" fmla="*/ 463 h 331"/>
                <a:gd name="T46" fmla="*/ 114 w 113"/>
                <a:gd name="T47" fmla="*/ 452 h 331"/>
                <a:gd name="T48" fmla="*/ 105 w 113"/>
                <a:gd name="T49" fmla="*/ 431 h 331"/>
                <a:gd name="T50" fmla="*/ 96 w 113"/>
                <a:gd name="T51" fmla="*/ 411 h 331"/>
                <a:gd name="T52" fmla="*/ 81 w 113"/>
                <a:gd name="T53" fmla="*/ 384 h 331"/>
                <a:gd name="T54" fmla="*/ 59 w 113"/>
                <a:gd name="T55" fmla="*/ 324 h 331"/>
                <a:gd name="T56" fmla="*/ 51 w 113"/>
                <a:gd name="T57" fmla="*/ 301 h 331"/>
                <a:gd name="T58" fmla="*/ 42 w 113"/>
                <a:gd name="T59" fmla="*/ 276 h 331"/>
                <a:gd name="T60" fmla="*/ 34 w 113"/>
                <a:gd name="T61" fmla="*/ 253 h 331"/>
                <a:gd name="T62" fmla="*/ 28 w 113"/>
                <a:gd name="T63" fmla="*/ 193 h 331"/>
                <a:gd name="T64" fmla="*/ 25 w 113"/>
                <a:gd name="T65" fmla="*/ 155 h 331"/>
                <a:gd name="T66" fmla="*/ 23 w 113"/>
                <a:gd name="T67" fmla="*/ 137 h 331"/>
                <a:gd name="T68" fmla="*/ 13 w 113"/>
                <a:gd name="T69" fmla="*/ 97 h 331"/>
                <a:gd name="T70" fmla="*/ 8 w 113"/>
                <a:gd name="T71" fmla="*/ 0 h 331"/>
                <a:gd name="T72" fmla="*/ 8 w 113"/>
                <a:gd name="T73" fmla="*/ 0 h 331"/>
                <a:gd name="T74" fmla="*/ 9 w 113"/>
                <a:gd name="T75" fmla="*/ 98 h 3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3" h="331">
                  <a:moveTo>
                    <a:pt x="6" y="59"/>
                  </a:moveTo>
                  <a:cubicBezTo>
                    <a:pt x="10" y="69"/>
                    <a:pt x="12" y="76"/>
                    <a:pt x="13" y="83"/>
                  </a:cubicBezTo>
                  <a:cubicBezTo>
                    <a:pt x="15" y="95"/>
                    <a:pt x="15" y="95"/>
                    <a:pt x="15" y="95"/>
                  </a:cubicBezTo>
                  <a:cubicBezTo>
                    <a:pt x="17" y="100"/>
                    <a:pt x="17" y="108"/>
                    <a:pt x="17" y="117"/>
                  </a:cubicBezTo>
                  <a:cubicBezTo>
                    <a:pt x="17" y="130"/>
                    <a:pt x="18" y="145"/>
                    <a:pt x="22" y="154"/>
                  </a:cubicBezTo>
                  <a:cubicBezTo>
                    <a:pt x="28" y="170"/>
                    <a:pt x="28" y="170"/>
                    <a:pt x="28" y="170"/>
                  </a:cubicBezTo>
                  <a:cubicBezTo>
                    <a:pt x="34" y="184"/>
                    <a:pt x="34" y="184"/>
                    <a:pt x="34" y="184"/>
                  </a:cubicBezTo>
                  <a:cubicBezTo>
                    <a:pt x="39" y="197"/>
                    <a:pt x="39" y="197"/>
                    <a:pt x="39" y="197"/>
                  </a:cubicBezTo>
                  <a:cubicBezTo>
                    <a:pt x="44" y="210"/>
                    <a:pt x="50" y="226"/>
                    <a:pt x="57" y="235"/>
                  </a:cubicBezTo>
                  <a:cubicBezTo>
                    <a:pt x="62" y="241"/>
                    <a:pt x="65" y="247"/>
                    <a:pt x="67" y="252"/>
                  </a:cubicBezTo>
                  <a:cubicBezTo>
                    <a:pt x="69" y="257"/>
                    <a:pt x="71" y="261"/>
                    <a:pt x="75" y="264"/>
                  </a:cubicBezTo>
                  <a:cubicBezTo>
                    <a:pt x="79" y="268"/>
                    <a:pt x="79" y="271"/>
                    <a:pt x="80" y="274"/>
                  </a:cubicBezTo>
                  <a:cubicBezTo>
                    <a:pt x="81" y="277"/>
                    <a:pt x="82" y="281"/>
                    <a:pt x="84" y="284"/>
                  </a:cubicBezTo>
                  <a:cubicBezTo>
                    <a:pt x="97" y="295"/>
                    <a:pt x="97" y="295"/>
                    <a:pt x="97" y="295"/>
                  </a:cubicBezTo>
                  <a:cubicBezTo>
                    <a:pt x="99" y="297"/>
                    <a:pt x="99" y="297"/>
                    <a:pt x="99" y="297"/>
                  </a:cubicBezTo>
                  <a:cubicBezTo>
                    <a:pt x="103" y="302"/>
                    <a:pt x="109" y="309"/>
                    <a:pt x="107" y="314"/>
                  </a:cubicBezTo>
                  <a:cubicBezTo>
                    <a:pt x="105" y="317"/>
                    <a:pt x="107" y="325"/>
                    <a:pt x="108" y="331"/>
                  </a:cubicBezTo>
                  <a:cubicBezTo>
                    <a:pt x="108" y="331"/>
                    <a:pt x="108" y="331"/>
                    <a:pt x="108" y="331"/>
                  </a:cubicBezTo>
                  <a:cubicBezTo>
                    <a:pt x="107" y="326"/>
                    <a:pt x="109" y="318"/>
                    <a:pt x="110" y="315"/>
                  </a:cubicBezTo>
                  <a:cubicBezTo>
                    <a:pt x="113" y="308"/>
                    <a:pt x="106" y="300"/>
                    <a:pt x="101" y="295"/>
                  </a:cubicBezTo>
                  <a:cubicBezTo>
                    <a:pt x="100" y="293"/>
                    <a:pt x="100" y="293"/>
                    <a:pt x="100" y="293"/>
                  </a:cubicBezTo>
                  <a:cubicBezTo>
                    <a:pt x="94" y="287"/>
                    <a:pt x="94" y="287"/>
                    <a:pt x="94" y="287"/>
                  </a:cubicBezTo>
                  <a:cubicBezTo>
                    <a:pt x="87" y="281"/>
                    <a:pt x="87" y="281"/>
                    <a:pt x="87" y="281"/>
                  </a:cubicBezTo>
                  <a:cubicBezTo>
                    <a:pt x="85" y="279"/>
                    <a:pt x="85" y="276"/>
                    <a:pt x="84" y="274"/>
                  </a:cubicBezTo>
                  <a:cubicBezTo>
                    <a:pt x="83" y="270"/>
                    <a:pt x="82" y="266"/>
                    <a:pt x="78" y="262"/>
                  </a:cubicBezTo>
                  <a:cubicBezTo>
                    <a:pt x="74" y="259"/>
                    <a:pt x="73" y="255"/>
                    <a:pt x="71" y="250"/>
                  </a:cubicBezTo>
                  <a:cubicBezTo>
                    <a:pt x="68" y="245"/>
                    <a:pt x="66" y="239"/>
                    <a:pt x="60" y="233"/>
                  </a:cubicBezTo>
                  <a:cubicBezTo>
                    <a:pt x="53" y="224"/>
                    <a:pt x="47" y="208"/>
                    <a:pt x="43" y="196"/>
                  </a:cubicBezTo>
                  <a:cubicBezTo>
                    <a:pt x="38" y="183"/>
                    <a:pt x="38" y="183"/>
                    <a:pt x="38" y="183"/>
                  </a:cubicBezTo>
                  <a:cubicBezTo>
                    <a:pt x="31" y="168"/>
                    <a:pt x="31" y="168"/>
                    <a:pt x="31" y="168"/>
                  </a:cubicBezTo>
                  <a:cubicBezTo>
                    <a:pt x="25" y="153"/>
                    <a:pt x="25" y="153"/>
                    <a:pt x="25" y="153"/>
                  </a:cubicBezTo>
                  <a:cubicBezTo>
                    <a:pt x="22" y="145"/>
                    <a:pt x="21" y="130"/>
                    <a:pt x="21" y="117"/>
                  </a:cubicBezTo>
                  <a:cubicBezTo>
                    <a:pt x="21" y="107"/>
                    <a:pt x="20" y="99"/>
                    <a:pt x="19" y="94"/>
                  </a:cubicBezTo>
                  <a:cubicBezTo>
                    <a:pt x="17" y="83"/>
                    <a:pt x="17" y="83"/>
                    <a:pt x="17" y="83"/>
                  </a:cubicBezTo>
                  <a:cubicBezTo>
                    <a:pt x="15" y="75"/>
                    <a:pt x="14" y="68"/>
                    <a:pt x="10" y="58"/>
                  </a:cubicBezTo>
                  <a:cubicBezTo>
                    <a:pt x="4" y="44"/>
                    <a:pt x="4" y="10"/>
                    <a:pt x="5" y="0"/>
                  </a:cubicBezTo>
                  <a:cubicBezTo>
                    <a:pt x="5" y="0"/>
                    <a:pt x="5" y="0"/>
                    <a:pt x="5" y="0"/>
                  </a:cubicBezTo>
                  <a:cubicBezTo>
                    <a:pt x="4" y="13"/>
                    <a:pt x="0" y="46"/>
                    <a:pt x="6"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2" name="Freeform 180">
              <a:extLst>
                <a:ext uri="{FF2B5EF4-FFF2-40B4-BE49-F238E27FC236}">
                  <a16:creationId xmlns:a16="http://schemas.microsoft.com/office/drawing/2014/main" id="{71304693-8F2B-4822-86B9-42F76F178CB6}"/>
                </a:ext>
              </a:extLst>
            </p:cNvPr>
            <p:cNvSpPr>
              <a:spLocks/>
            </p:cNvSpPr>
            <p:nvPr/>
          </p:nvSpPr>
          <p:spPr bwMode="auto">
            <a:xfrm>
              <a:off x="563" y="291"/>
              <a:ext cx="239" cy="14"/>
            </a:xfrm>
            <a:custGeom>
              <a:avLst/>
              <a:gdLst>
                <a:gd name="T0" fmla="*/ 14 w 216"/>
                <a:gd name="T1" fmla="*/ 9 h 12"/>
                <a:gd name="T2" fmla="*/ 139 w 216"/>
                <a:gd name="T3" fmla="*/ 6 h 12"/>
                <a:gd name="T4" fmla="*/ 292 w 216"/>
                <a:gd name="T5" fmla="*/ 9 h 12"/>
                <a:gd name="T6" fmla="*/ 128 w 216"/>
                <a:gd name="T7" fmla="*/ 16 h 12"/>
                <a:gd name="T8" fmla="*/ 14 w 216"/>
                <a:gd name="T9" fmla="*/ 9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 h="12">
                  <a:moveTo>
                    <a:pt x="11" y="6"/>
                  </a:moveTo>
                  <a:cubicBezTo>
                    <a:pt x="0" y="3"/>
                    <a:pt x="58" y="6"/>
                    <a:pt x="103" y="3"/>
                  </a:cubicBezTo>
                  <a:cubicBezTo>
                    <a:pt x="147" y="0"/>
                    <a:pt x="184" y="6"/>
                    <a:pt x="216" y="6"/>
                  </a:cubicBezTo>
                  <a:cubicBezTo>
                    <a:pt x="193" y="9"/>
                    <a:pt x="123" y="8"/>
                    <a:pt x="95" y="10"/>
                  </a:cubicBezTo>
                  <a:cubicBezTo>
                    <a:pt x="66" y="12"/>
                    <a:pt x="18" y="8"/>
                    <a:pt x="1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3" name="Freeform 181">
              <a:extLst>
                <a:ext uri="{FF2B5EF4-FFF2-40B4-BE49-F238E27FC236}">
                  <a16:creationId xmlns:a16="http://schemas.microsoft.com/office/drawing/2014/main" id="{1B8B399C-3E52-4335-A404-64C1B68A9779}"/>
                </a:ext>
              </a:extLst>
            </p:cNvPr>
            <p:cNvSpPr>
              <a:spLocks/>
            </p:cNvSpPr>
            <p:nvPr/>
          </p:nvSpPr>
          <p:spPr bwMode="auto">
            <a:xfrm>
              <a:off x="387" y="166"/>
              <a:ext cx="100" cy="223"/>
            </a:xfrm>
            <a:custGeom>
              <a:avLst/>
              <a:gdLst>
                <a:gd name="T0" fmla="*/ 121 w 90"/>
                <a:gd name="T1" fmla="*/ 17 h 189"/>
                <a:gd name="T2" fmla="*/ 119 w 90"/>
                <a:gd name="T3" fmla="*/ 18 h 189"/>
                <a:gd name="T4" fmla="*/ 103 w 90"/>
                <a:gd name="T5" fmla="*/ 40 h 189"/>
                <a:gd name="T6" fmla="*/ 4 w 90"/>
                <a:gd name="T7" fmla="*/ 310 h 189"/>
                <a:gd name="T8" fmla="*/ 11 w 90"/>
                <a:gd name="T9" fmla="*/ 238 h 189"/>
                <a:gd name="T10" fmla="*/ 58 w 90"/>
                <a:gd name="T11" fmla="*/ 107 h 189"/>
                <a:gd name="T12" fmla="*/ 111 w 90"/>
                <a:gd name="T13" fmla="*/ 39 h 189"/>
                <a:gd name="T14" fmla="*/ 121 w 90"/>
                <a:gd name="T15" fmla="*/ 17 h 1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189">
                  <a:moveTo>
                    <a:pt x="88" y="10"/>
                  </a:moveTo>
                  <a:cubicBezTo>
                    <a:pt x="90" y="0"/>
                    <a:pt x="89" y="2"/>
                    <a:pt x="86" y="11"/>
                  </a:cubicBezTo>
                  <a:cubicBezTo>
                    <a:pt x="84" y="16"/>
                    <a:pt x="81" y="21"/>
                    <a:pt x="76" y="25"/>
                  </a:cubicBezTo>
                  <a:cubicBezTo>
                    <a:pt x="64" y="38"/>
                    <a:pt x="0" y="68"/>
                    <a:pt x="4" y="189"/>
                  </a:cubicBezTo>
                  <a:cubicBezTo>
                    <a:pt x="4" y="175"/>
                    <a:pt x="5" y="158"/>
                    <a:pt x="8" y="145"/>
                  </a:cubicBezTo>
                  <a:cubicBezTo>
                    <a:pt x="14" y="110"/>
                    <a:pt x="27" y="82"/>
                    <a:pt x="42" y="65"/>
                  </a:cubicBezTo>
                  <a:cubicBezTo>
                    <a:pt x="62" y="42"/>
                    <a:pt x="75" y="34"/>
                    <a:pt x="81" y="24"/>
                  </a:cubicBezTo>
                  <a:cubicBezTo>
                    <a:pt x="83" y="21"/>
                    <a:pt x="87" y="15"/>
                    <a:pt x="88"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4" name="Freeform 182">
              <a:extLst>
                <a:ext uri="{FF2B5EF4-FFF2-40B4-BE49-F238E27FC236}">
                  <a16:creationId xmlns:a16="http://schemas.microsoft.com/office/drawing/2014/main" id="{3867EC00-A0AF-4AF4-AEDE-9BAE2001CE9A}"/>
                </a:ext>
              </a:extLst>
            </p:cNvPr>
            <p:cNvSpPr>
              <a:spLocks/>
            </p:cNvSpPr>
            <p:nvPr/>
          </p:nvSpPr>
          <p:spPr bwMode="auto">
            <a:xfrm>
              <a:off x="251" y="271"/>
              <a:ext cx="15" cy="203"/>
            </a:xfrm>
            <a:custGeom>
              <a:avLst/>
              <a:gdLst>
                <a:gd name="T0" fmla="*/ 10 w 13"/>
                <a:gd name="T1" fmla="*/ 0 h 172"/>
                <a:gd name="T2" fmla="*/ 12 w 13"/>
                <a:gd name="T3" fmla="*/ 177 h 172"/>
                <a:gd name="T4" fmla="*/ 0 w 13"/>
                <a:gd name="T5" fmla="*/ 283 h 172"/>
                <a:gd name="T6" fmla="*/ 20 w 13"/>
                <a:gd name="T7" fmla="*/ 171 h 172"/>
                <a:gd name="T8" fmla="*/ 10 w 13"/>
                <a:gd name="T9" fmla="*/ 0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72">
                  <a:moveTo>
                    <a:pt x="7" y="0"/>
                  </a:moveTo>
                  <a:cubicBezTo>
                    <a:pt x="7" y="23"/>
                    <a:pt x="6" y="77"/>
                    <a:pt x="8" y="108"/>
                  </a:cubicBezTo>
                  <a:cubicBezTo>
                    <a:pt x="9" y="138"/>
                    <a:pt x="5" y="160"/>
                    <a:pt x="0" y="172"/>
                  </a:cubicBezTo>
                  <a:cubicBezTo>
                    <a:pt x="7" y="157"/>
                    <a:pt x="13" y="131"/>
                    <a:pt x="13" y="104"/>
                  </a:cubicBezTo>
                  <a:cubicBezTo>
                    <a:pt x="13" y="78"/>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5" name="Freeform 183">
              <a:extLst>
                <a:ext uri="{FF2B5EF4-FFF2-40B4-BE49-F238E27FC236}">
                  <a16:creationId xmlns:a16="http://schemas.microsoft.com/office/drawing/2014/main" id="{9A12E9E9-32B7-4C93-8601-4AD9012F5464}"/>
                </a:ext>
              </a:extLst>
            </p:cNvPr>
            <p:cNvSpPr>
              <a:spLocks/>
            </p:cNvSpPr>
            <p:nvPr/>
          </p:nvSpPr>
          <p:spPr bwMode="auto">
            <a:xfrm>
              <a:off x="823" y="448"/>
              <a:ext cx="43" cy="10"/>
            </a:xfrm>
            <a:custGeom>
              <a:avLst/>
              <a:gdLst>
                <a:gd name="T0" fmla="*/ 26 w 39"/>
                <a:gd name="T1" fmla="*/ 4 h 9"/>
                <a:gd name="T2" fmla="*/ 52 w 39"/>
                <a:gd name="T3" fmla="*/ 0 h 9"/>
                <a:gd name="T4" fmla="*/ 0 w 39"/>
                <a:gd name="T5" fmla="*/ 12 h 9"/>
                <a:gd name="T6" fmla="*/ 26 w 39"/>
                <a:gd name="T7" fmla="*/ 4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9">
                  <a:moveTo>
                    <a:pt x="20" y="4"/>
                  </a:moveTo>
                  <a:cubicBezTo>
                    <a:pt x="29" y="2"/>
                    <a:pt x="37" y="1"/>
                    <a:pt x="39" y="0"/>
                  </a:cubicBezTo>
                  <a:cubicBezTo>
                    <a:pt x="34" y="0"/>
                    <a:pt x="7" y="4"/>
                    <a:pt x="0" y="9"/>
                  </a:cubicBezTo>
                  <a:cubicBezTo>
                    <a:pt x="4" y="8"/>
                    <a:pt x="13" y="6"/>
                    <a:pt x="2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6" name="Freeform 184">
              <a:extLst>
                <a:ext uri="{FF2B5EF4-FFF2-40B4-BE49-F238E27FC236}">
                  <a16:creationId xmlns:a16="http://schemas.microsoft.com/office/drawing/2014/main" id="{842DA234-354B-4CD5-B6B4-C039BD525296}"/>
                </a:ext>
              </a:extLst>
            </p:cNvPr>
            <p:cNvSpPr>
              <a:spLocks/>
            </p:cNvSpPr>
            <p:nvPr/>
          </p:nvSpPr>
          <p:spPr bwMode="auto">
            <a:xfrm>
              <a:off x="863" y="501"/>
              <a:ext cx="33" cy="8"/>
            </a:xfrm>
            <a:custGeom>
              <a:avLst/>
              <a:gdLst>
                <a:gd name="T0" fmla="*/ 0 w 30"/>
                <a:gd name="T1" fmla="*/ 10 h 7"/>
                <a:gd name="T2" fmla="*/ 34 w 30"/>
                <a:gd name="T3" fmla="*/ 2 h 7"/>
                <a:gd name="T4" fmla="*/ 40 w 30"/>
                <a:gd name="T5" fmla="*/ 10 h 7"/>
                <a:gd name="T6" fmla="*/ 24 w 30"/>
                <a:gd name="T7" fmla="*/ 7 h 7"/>
                <a:gd name="T8" fmla="*/ 0 w 30"/>
                <a:gd name="T9" fmla="*/ 1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7">
                  <a:moveTo>
                    <a:pt x="0" y="7"/>
                  </a:moveTo>
                  <a:cubicBezTo>
                    <a:pt x="5" y="4"/>
                    <a:pt x="21" y="0"/>
                    <a:pt x="25" y="2"/>
                  </a:cubicBezTo>
                  <a:cubicBezTo>
                    <a:pt x="30" y="4"/>
                    <a:pt x="30" y="7"/>
                    <a:pt x="30" y="7"/>
                  </a:cubicBezTo>
                  <a:cubicBezTo>
                    <a:pt x="27" y="4"/>
                    <a:pt x="23" y="3"/>
                    <a:pt x="18" y="4"/>
                  </a:cubicBezTo>
                  <a:cubicBezTo>
                    <a:pt x="12" y="4"/>
                    <a:pt x="0" y="7"/>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7" name="Freeform 185">
              <a:extLst>
                <a:ext uri="{FF2B5EF4-FFF2-40B4-BE49-F238E27FC236}">
                  <a16:creationId xmlns:a16="http://schemas.microsoft.com/office/drawing/2014/main" id="{7E441146-C280-47C2-9B24-BE361F583510}"/>
                </a:ext>
              </a:extLst>
            </p:cNvPr>
            <p:cNvSpPr>
              <a:spLocks/>
            </p:cNvSpPr>
            <p:nvPr/>
          </p:nvSpPr>
          <p:spPr bwMode="auto">
            <a:xfrm>
              <a:off x="165" y="496"/>
              <a:ext cx="59" cy="17"/>
            </a:xfrm>
            <a:custGeom>
              <a:avLst/>
              <a:gdLst>
                <a:gd name="T0" fmla="*/ 8 w 53"/>
                <a:gd name="T1" fmla="*/ 9 h 14"/>
                <a:gd name="T2" fmla="*/ 73 w 53"/>
                <a:gd name="T3" fmla="*/ 0 h 14"/>
                <a:gd name="T4" fmla="*/ 11 w 53"/>
                <a:gd name="T5" fmla="*/ 0 h 14"/>
                <a:gd name="T6" fmla="*/ 0 w 53"/>
                <a:gd name="T7" fmla="*/ 25 h 14"/>
                <a:gd name="T8" fmla="*/ 8 w 53"/>
                <a:gd name="T9" fmla="*/ 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14">
                  <a:moveTo>
                    <a:pt x="5" y="5"/>
                  </a:moveTo>
                  <a:cubicBezTo>
                    <a:pt x="9" y="2"/>
                    <a:pt x="46" y="1"/>
                    <a:pt x="53" y="0"/>
                  </a:cubicBezTo>
                  <a:cubicBezTo>
                    <a:pt x="53" y="0"/>
                    <a:pt x="16" y="0"/>
                    <a:pt x="8" y="0"/>
                  </a:cubicBezTo>
                  <a:cubicBezTo>
                    <a:pt x="1" y="0"/>
                    <a:pt x="1" y="8"/>
                    <a:pt x="0" y="14"/>
                  </a:cubicBezTo>
                  <a:cubicBezTo>
                    <a:pt x="1" y="11"/>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8" name="Freeform 186">
              <a:extLst>
                <a:ext uri="{FF2B5EF4-FFF2-40B4-BE49-F238E27FC236}">
                  <a16:creationId xmlns:a16="http://schemas.microsoft.com/office/drawing/2014/main" id="{DF51E5C9-B936-4521-A1D5-6172930E6A87}"/>
                </a:ext>
              </a:extLst>
            </p:cNvPr>
            <p:cNvSpPr>
              <a:spLocks/>
            </p:cNvSpPr>
            <p:nvPr/>
          </p:nvSpPr>
          <p:spPr bwMode="auto">
            <a:xfrm>
              <a:off x="188" y="268"/>
              <a:ext cx="36" cy="16"/>
            </a:xfrm>
            <a:custGeom>
              <a:avLst/>
              <a:gdLst>
                <a:gd name="T0" fmla="*/ 10 w 32"/>
                <a:gd name="T1" fmla="*/ 11 h 13"/>
                <a:gd name="T2" fmla="*/ 46 w 32"/>
                <a:gd name="T3" fmla="*/ 15 h 13"/>
                <a:gd name="T4" fmla="*/ 16 w 32"/>
                <a:gd name="T5" fmla="*/ 2 h 13"/>
                <a:gd name="T6" fmla="*/ 0 w 32"/>
                <a:gd name="T7" fmla="*/ 25 h 13"/>
                <a:gd name="T8" fmla="*/ 10 w 32"/>
                <a:gd name="T9" fmla="*/ 11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13">
                  <a:moveTo>
                    <a:pt x="7" y="6"/>
                  </a:moveTo>
                  <a:cubicBezTo>
                    <a:pt x="11" y="3"/>
                    <a:pt x="25" y="7"/>
                    <a:pt x="32" y="8"/>
                  </a:cubicBezTo>
                  <a:cubicBezTo>
                    <a:pt x="32" y="8"/>
                    <a:pt x="19" y="3"/>
                    <a:pt x="11" y="2"/>
                  </a:cubicBezTo>
                  <a:cubicBezTo>
                    <a:pt x="3" y="0"/>
                    <a:pt x="2" y="7"/>
                    <a:pt x="0" y="13"/>
                  </a:cubicBezTo>
                  <a:cubicBezTo>
                    <a:pt x="1" y="10"/>
                    <a:pt x="5" y="6"/>
                    <a:pt x="7"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39" name="Freeform 187">
              <a:extLst>
                <a:ext uri="{FF2B5EF4-FFF2-40B4-BE49-F238E27FC236}">
                  <a16:creationId xmlns:a16="http://schemas.microsoft.com/office/drawing/2014/main" id="{5B1AC769-C8F4-4406-8599-A938088B5237}"/>
                </a:ext>
              </a:extLst>
            </p:cNvPr>
            <p:cNvSpPr>
              <a:spLocks/>
            </p:cNvSpPr>
            <p:nvPr/>
          </p:nvSpPr>
          <p:spPr bwMode="auto">
            <a:xfrm>
              <a:off x="178" y="321"/>
              <a:ext cx="45" cy="17"/>
            </a:xfrm>
            <a:custGeom>
              <a:avLst/>
              <a:gdLst>
                <a:gd name="T0" fmla="*/ 8 w 40"/>
                <a:gd name="T1" fmla="*/ 9 h 14"/>
                <a:gd name="T2" fmla="*/ 57 w 40"/>
                <a:gd name="T3" fmla="*/ 1 h 14"/>
                <a:gd name="T4" fmla="*/ 11 w 40"/>
                <a:gd name="T5" fmla="*/ 1 h 14"/>
                <a:gd name="T6" fmla="*/ 0 w 40"/>
                <a:gd name="T7" fmla="*/ 25 h 14"/>
                <a:gd name="T8" fmla="*/ 8 w 40"/>
                <a:gd name="T9" fmla="*/ 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14">
                  <a:moveTo>
                    <a:pt x="5" y="5"/>
                  </a:moveTo>
                  <a:cubicBezTo>
                    <a:pt x="9" y="2"/>
                    <a:pt x="33" y="2"/>
                    <a:pt x="40" y="1"/>
                  </a:cubicBezTo>
                  <a:cubicBezTo>
                    <a:pt x="40" y="1"/>
                    <a:pt x="16" y="0"/>
                    <a:pt x="8" y="1"/>
                  </a:cubicBezTo>
                  <a:cubicBezTo>
                    <a:pt x="0" y="1"/>
                    <a:pt x="0" y="8"/>
                    <a:pt x="0" y="14"/>
                  </a:cubicBezTo>
                  <a:cubicBezTo>
                    <a:pt x="1" y="11"/>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0" name="Freeform 188">
              <a:extLst>
                <a:ext uri="{FF2B5EF4-FFF2-40B4-BE49-F238E27FC236}">
                  <a16:creationId xmlns:a16="http://schemas.microsoft.com/office/drawing/2014/main" id="{2E228BAB-37F5-4EDA-BC90-3CD627B0FC2F}"/>
                </a:ext>
              </a:extLst>
            </p:cNvPr>
            <p:cNvSpPr>
              <a:spLocks/>
            </p:cNvSpPr>
            <p:nvPr/>
          </p:nvSpPr>
          <p:spPr bwMode="auto">
            <a:xfrm>
              <a:off x="151" y="553"/>
              <a:ext cx="59" cy="16"/>
            </a:xfrm>
            <a:custGeom>
              <a:avLst/>
              <a:gdLst>
                <a:gd name="T0" fmla="*/ 9 w 54"/>
                <a:gd name="T1" fmla="*/ 8 h 14"/>
                <a:gd name="T2" fmla="*/ 70 w 54"/>
                <a:gd name="T3" fmla="*/ 0 h 14"/>
                <a:gd name="T4" fmla="*/ 12 w 54"/>
                <a:gd name="T5" fmla="*/ 0 h 14"/>
                <a:gd name="T6" fmla="*/ 0 w 54"/>
                <a:gd name="T7" fmla="*/ 21 h 14"/>
                <a:gd name="T8" fmla="*/ 9 w 54"/>
                <a:gd name="T9" fmla="*/ 8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4">
                  <a:moveTo>
                    <a:pt x="6" y="5"/>
                  </a:moveTo>
                  <a:cubicBezTo>
                    <a:pt x="9" y="2"/>
                    <a:pt x="46" y="1"/>
                    <a:pt x="54" y="0"/>
                  </a:cubicBezTo>
                  <a:cubicBezTo>
                    <a:pt x="54" y="0"/>
                    <a:pt x="17" y="0"/>
                    <a:pt x="9" y="0"/>
                  </a:cubicBezTo>
                  <a:cubicBezTo>
                    <a:pt x="1" y="1"/>
                    <a:pt x="1" y="8"/>
                    <a:pt x="0" y="14"/>
                  </a:cubicBezTo>
                  <a:cubicBezTo>
                    <a:pt x="1" y="11"/>
                    <a:pt x="4" y="6"/>
                    <a:pt x="6"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1" name="Freeform 189">
              <a:extLst>
                <a:ext uri="{FF2B5EF4-FFF2-40B4-BE49-F238E27FC236}">
                  <a16:creationId xmlns:a16="http://schemas.microsoft.com/office/drawing/2014/main" id="{8A0099EA-6ED2-427E-B205-FA7E34AC04FF}"/>
                </a:ext>
              </a:extLst>
            </p:cNvPr>
            <p:cNvSpPr>
              <a:spLocks/>
            </p:cNvSpPr>
            <p:nvPr/>
          </p:nvSpPr>
          <p:spPr bwMode="auto">
            <a:xfrm>
              <a:off x="207" y="483"/>
              <a:ext cx="75" cy="168"/>
            </a:xfrm>
            <a:custGeom>
              <a:avLst/>
              <a:gdLst>
                <a:gd name="T0" fmla="*/ 92 w 68"/>
                <a:gd name="T1" fmla="*/ 0 h 142"/>
                <a:gd name="T2" fmla="*/ 62 w 68"/>
                <a:gd name="T3" fmla="*/ 28 h 142"/>
                <a:gd name="T4" fmla="*/ 42 w 68"/>
                <a:gd name="T5" fmla="*/ 52 h 142"/>
                <a:gd name="T6" fmla="*/ 25 w 68"/>
                <a:gd name="T7" fmla="*/ 83 h 142"/>
                <a:gd name="T8" fmla="*/ 15 w 68"/>
                <a:gd name="T9" fmla="*/ 123 h 142"/>
                <a:gd name="T10" fmla="*/ 9 w 68"/>
                <a:gd name="T11" fmla="*/ 181 h 142"/>
                <a:gd name="T12" fmla="*/ 0 w 68"/>
                <a:gd name="T13" fmla="*/ 235 h 142"/>
                <a:gd name="T14" fmla="*/ 15 w 68"/>
                <a:gd name="T15" fmla="*/ 162 h 142"/>
                <a:gd name="T16" fmla="*/ 25 w 68"/>
                <a:gd name="T17" fmla="*/ 109 h 142"/>
                <a:gd name="T18" fmla="*/ 44 w 68"/>
                <a:gd name="T19" fmla="*/ 60 h 142"/>
                <a:gd name="T20" fmla="*/ 64 w 68"/>
                <a:gd name="T21" fmla="*/ 31 h 142"/>
                <a:gd name="T22" fmla="*/ 92 w 68"/>
                <a:gd name="T23" fmla="*/ 0 h 1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142">
                  <a:moveTo>
                    <a:pt x="68" y="0"/>
                  </a:moveTo>
                  <a:cubicBezTo>
                    <a:pt x="62" y="1"/>
                    <a:pt x="51" y="12"/>
                    <a:pt x="46" y="17"/>
                  </a:cubicBezTo>
                  <a:cubicBezTo>
                    <a:pt x="40" y="21"/>
                    <a:pt x="35" y="27"/>
                    <a:pt x="31" y="31"/>
                  </a:cubicBezTo>
                  <a:cubicBezTo>
                    <a:pt x="26" y="35"/>
                    <a:pt x="20" y="45"/>
                    <a:pt x="19" y="50"/>
                  </a:cubicBezTo>
                  <a:cubicBezTo>
                    <a:pt x="18" y="56"/>
                    <a:pt x="14" y="64"/>
                    <a:pt x="12" y="74"/>
                  </a:cubicBezTo>
                  <a:cubicBezTo>
                    <a:pt x="10" y="85"/>
                    <a:pt x="7" y="99"/>
                    <a:pt x="6" y="109"/>
                  </a:cubicBezTo>
                  <a:cubicBezTo>
                    <a:pt x="5" y="119"/>
                    <a:pt x="4" y="129"/>
                    <a:pt x="0" y="142"/>
                  </a:cubicBezTo>
                  <a:cubicBezTo>
                    <a:pt x="7" y="126"/>
                    <a:pt x="10" y="108"/>
                    <a:pt x="12" y="98"/>
                  </a:cubicBezTo>
                  <a:cubicBezTo>
                    <a:pt x="13" y="87"/>
                    <a:pt x="17" y="78"/>
                    <a:pt x="19" y="66"/>
                  </a:cubicBezTo>
                  <a:cubicBezTo>
                    <a:pt x="21" y="54"/>
                    <a:pt x="28" y="42"/>
                    <a:pt x="33" y="36"/>
                  </a:cubicBezTo>
                  <a:cubicBezTo>
                    <a:pt x="37" y="30"/>
                    <a:pt x="40" y="25"/>
                    <a:pt x="48" y="19"/>
                  </a:cubicBezTo>
                  <a:cubicBezTo>
                    <a:pt x="56" y="14"/>
                    <a:pt x="62" y="2"/>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2" name="Freeform 190">
              <a:extLst>
                <a:ext uri="{FF2B5EF4-FFF2-40B4-BE49-F238E27FC236}">
                  <a16:creationId xmlns:a16="http://schemas.microsoft.com/office/drawing/2014/main" id="{110E61F7-E1DF-44D2-B952-DF698FD9D12B}"/>
                </a:ext>
              </a:extLst>
            </p:cNvPr>
            <p:cNvSpPr>
              <a:spLocks/>
            </p:cNvSpPr>
            <p:nvPr/>
          </p:nvSpPr>
          <p:spPr bwMode="auto">
            <a:xfrm>
              <a:off x="343" y="816"/>
              <a:ext cx="109" cy="141"/>
            </a:xfrm>
            <a:custGeom>
              <a:avLst/>
              <a:gdLst>
                <a:gd name="T0" fmla="*/ 0 w 98"/>
                <a:gd name="T1" fmla="*/ 0 h 120"/>
                <a:gd name="T2" fmla="*/ 44 w 98"/>
                <a:gd name="T3" fmla="*/ 62 h 120"/>
                <a:gd name="T4" fmla="*/ 135 w 98"/>
                <a:gd name="T5" fmla="*/ 195 h 120"/>
                <a:gd name="T6" fmla="*/ 51 w 98"/>
                <a:gd name="T7" fmla="*/ 62 h 120"/>
                <a:gd name="T8" fmla="*/ 0 w 98"/>
                <a:gd name="T9" fmla="*/ 0 h 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120">
                  <a:moveTo>
                    <a:pt x="0" y="0"/>
                  </a:moveTo>
                  <a:cubicBezTo>
                    <a:pt x="16" y="11"/>
                    <a:pt x="21" y="15"/>
                    <a:pt x="32" y="38"/>
                  </a:cubicBezTo>
                  <a:cubicBezTo>
                    <a:pt x="42" y="60"/>
                    <a:pt x="75" y="102"/>
                    <a:pt x="98" y="120"/>
                  </a:cubicBezTo>
                  <a:cubicBezTo>
                    <a:pt x="86" y="109"/>
                    <a:pt x="43" y="57"/>
                    <a:pt x="37" y="38"/>
                  </a:cubicBezTo>
                  <a:cubicBezTo>
                    <a:pt x="29" y="15"/>
                    <a:pt x="10" y="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3" name="Freeform 191">
              <a:extLst>
                <a:ext uri="{FF2B5EF4-FFF2-40B4-BE49-F238E27FC236}">
                  <a16:creationId xmlns:a16="http://schemas.microsoft.com/office/drawing/2014/main" id="{7CA1836D-896B-44DE-9EB5-1BAFF75587BD}"/>
                </a:ext>
              </a:extLst>
            </p:cNvPr>
            <p:cNvSpPr>
              <a:spLocks noEditPoints="1"/>
            </p:cNvSpPr>
            <p:nvPr/>
          </p:nvSpPr>
          <p:spPr bwMode="auto">
            <a:xfrm>
              <a:off x="259" y="244"/>
              <a:ext cx="130" cy="252"/>
            </a:xfrm>
            <a:custGeom>
              <a:avLst/>
              <a:gdLst>
                <a:gd name="T0" fmla="*/ 2 w 117"/>
                <a:gd name="T1" fmla="*/ 325 h 214"/>
                <a:gd name="T2" fmla="*/ 3 w 117"/>
                <a:gd name="T3" fmla="*/ 323 h 214"/>
                <a:gd name="T4" fmla="*/ 3 w 117"/>
                <a:gd name="T5" fmla="*/ 323 h 214"/>
                <a:gd name="T6" fmla="*/ 2 w 117"/>
                <a:gd name="T7" fmla="*/ 325 h 214"/>
                <a:gd name="T8" fmla="*/ 1 w 117"/>
                <a:gd name="T9" fmla="*/ 330 h 214"/>
                <a:gd name="T10" fmla="*/ 2 w 117"/>
                <a:gd name="T11" fmla="*/ 325 h 214"/>
                <a:gd name="T12" fmla="*/ 0 w 117"/>
                <a:gd name="T13" fmla="*/ 331 h 214"/>
                <a:gd name="T14" fmla="*/ 1 w 117"/>
                <a:gd name="T15" fmla="*/ 330 h 214"/>
                <a:gd name="T16" fmla="*/ 148 w 117"/>
                <a:gd name="T17" fmla="*/ 127 h 214"/>
                <a:gd name="T18" fmla="*/ 148 w 117"/>
                <a:gd name="T19" fmla="*/ 124 h 214"/>
                <a:gd name="T20" fmla="*/ 138 w 117"/>
                <a:gd name="T21" fmla="*/ 57 h 214"/>
                <a:gd name="T22" fmla="*/ 132 w 117"/>
                <a:gd name="T23" fmla="*/ 0 h 214"/>
                <a:gd name="T24" fmla="*/ 127 w 117"/>
                <a:gd name="T25" fmla="*/ 38 h 214"/>
                <a:gd name="T26" fmla="*/ 127 w 117"/>
                <a:gd name="T27" fmla="*/ 93 h 214"/>
                <a:gd name="T28" fmla="*/ 108 w 117"/>
                <a:gd name="T29" fmla="*/ 224 h 214"/>
                <a:gd name="T30" fmla="*/ 79 w 117"/>
                <a:gd name="T31" fmla="*/ 271 h 214"/>
                <a:gd name="T32" fmla="*/ 49 w 117"/>
                <a:gd name="T33" fmla="*/ 287 h 214"/>
                <a:gd name="T34" fmla="*/ 3 w 117"/>
                <a:gd name="T35" fmla="*/ 323 h 214"/>
                <a:gd name="T36" fmla="*/ 18 w 117"/>
                <a:gd name="T37" fmla="*/ 316 h 214"/>
                <a:gd name="T38" fmla="*/ 40 w 117"/>
                <a:gd name="T39" fmla="*/ 312 h 214"/>
                <a:gd name="T40" fmla="*/ 93 w 117"/>
                <a:gd name="T41" fmla="*/ 310 h 214"/>
                <a:gd name="T42" fmla="*/ 133 w 117"/>
                <a:gd name="T43" fmla="*/ 321 h 214"/>
                <a:gd name="T44" fmla="*/ 138 w 117"/>
                <a:gd name="T45" fmla="*/ 329 h 214"/>
                <a:gd name="T46" fmla="*/ 141 w 117"/>
                <a:gd name="T47" fmla="*/ 330 h 214"/>
                <a:gd name="T48" fmla="*/ 146 w 117"/>
                <a:gd name="T49" fmla="*/ 333 h 214"/>
                <a:gd name="T50" fmla="*/ 147 w 117"/>
                <a:gd name="T51" fmla="*/ 337 h 214"/>
                <a:gd name="T52" fmla="*/ 151 w 117"/>
                <a:gd name="T53" fmla="*/ 341 h 214"/>
                <a:gd name="T54" fmla="*/ 152 w 117"/>
                <a:gd name="T55" fmla="*/ 343 h 214"/>
                <a:gd name="T56" fmla="*/ 158 w 117"/>
                <a:gd name="T57" fmla="*/ 350 h 214"/>
                <a:gd name="T58" fmla="*/ 160 w 117"/>
                <a:gd name="T59" fmla="*/ 343 h 214"/>
                <a:gd name="T60" fmla="*/ 148 w 117"/>
                <a:gd name="T61" fmla="*/ 127 h 2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7" h="214">
                  <a:moveTo>
                    <a:pt x="2" y="199"/>
                  </a:moveTo>
                  <a:cubicBezTo>
                    <a:pt x="2" y="199"/>
                    <a:pt x="3" y="198"/>
                    <a:pt x="3" y="198"/>
                  </a:cubicBezTo>
                  <a:cubicBezTo>
                    <a:pt x="3" y="198"/>
                    <a:pt x="3" y="198"/>
                    <a:pt x="3" y="198"/>
                  </a:cubicBezTo>
                  <a:lnTo>
                    <a:pt x="2" y="199"/>
                  </a:lnTo>
                  <a:close/>
                  <a:moveTo>
                    <a:pt x="1" y="202"/>
                  </a:moveTo>
                  <a:cubicBezTo>
                    <a:pt x="2" y="199"/>
                    <a:pt x="2" y="199"/>
                    <a:pt x="2" y="199"/>
                  </a:cubicBezTo>
                  <a:cubicBezTo>
                    <a:pt x="1" y="200"/>
                    <a:pt x="0" y="202"/>
                    <a:pt x="0" y="203"/>
                  </a:cubicBezTo>
                  <a:cubicBezTo>
                    <a:pt x="0" y="202"/>
                    <a:pt x="0" y="202"/>
                    <a:pt x="1" y="202"/>
                  </a:cubicBezTo>
                  <a:close/>
                  <a:moveTo>
                    <a:pt x="108" y="78"/>
                  </a:moveTo>
                  <a:cubicBezTo>
                    <a:pt x="108" y="77"/>
                    <a:pt x="108" y="77"/>
                    <a:pt x="108" y="76"/>
                  </a:cubicBezTo>
                  <a:cubicBezTo>
                    <a:pt x="104" y="62"/>
                    <a:pt x="102" y="49"/>
                    <a:pt x="101" y="35"/>
                  </a:cubicBezTo>
                  <a:cubicBezTo>
                    <a:pt x="100" y="24"/>
                    <a:pt x="99" y="10"/>
                    <a:pt x="96" y="0"/>
                  </a:cubicBezTo>
                  <a:cubicBezTo>
                    <a:pt x="92" y="6"/>
                    <a:pt x="93" y="17"/>
                    <a:pt x="93" y="23"/>
                  </a:cubicBezTo>
                  <a:cubicBezTo>
                    <a:pt x="93" y="35"/>
                    <a:pt x="93" y="46"/>
                    <a:pt x="93" y="57"/>
                  </a:cubicBezTo>
                  <a:cubicBezTo>
                    <a:pt x="93" y="85"/>
                    <a:pt x="89" y="111"/>
                    <a:pt x="78" y="137"/>
                  </a:cubicBezTo>
                  <a:cubicBezTo>
                    <a:pt x="73" y="148"/>
                    <a:pt x="68" y="159"/>
                    <a:pt x="58" y="166"/>
                  </a:cubicBezTo>
                  <a:cubicBezTo>
                    <a:pt x="51" y="170"/>
                    <a:pt x="43" y="172"/>
                    <a:pt x="36" y="176"/>
                  </a:cubicBezTo>
                  <a:cubicBezTo>
                    <a:pt x="26" y="181"/>
                    <a:pt x="12" y="188"/>
                    <a:pt x="3" y="198"/>
                  </a:cubicBezTo>
                  <a:cubicBezTo>
                    <a:pt x="6" y="196"/>
                    <a:pt x="10" y="195"/>
                    <a:pt x="13" y="194"/>
                  </a:cubicBezTo>
                  <a:cubicBezTo>
                    <a:pt x="18" y="192"/>
                    <a:pt x="23" y="191"/>
                    <a:pt x="29" y="191"/>
                  </a:cubicBezTo>
                  <a:cubicBezTo>
                    <a:pt x="41" y="190"/>
                    <a:pt x="59" y="187"/>
                    <a:pt x="68" y="189"/>
                  </a:cubicBezTo>
                  <a:cubicBezTo>
                    <a:pt x="76" y="191"/>
                    <a:pt x="89" y="192"/>
                    <a:pt x="97" y="197"/>
                  </a:cubicBezTo>
                  <a:cubicBezTo>
                    <a:pt x="98" y="198"/>
                    <a:pt x="100" y="199"/>
                    <a:pt x="101" y="201"/>
                  </a:cubicBezTo>
                  <a:cubicBezTo>
                    <a:pt x="102" y="201"/>
                    <a:pt x="102" y="201"/>
                    <a:pt x="103" y="202"/>
                  </a:cubicBezTo>
                  <a:cubicBezTo>
                    <a:pt x="104" y="203"/>
                    <a:pt x="105" y="203"/>
                    <a:pt x="106" y="204"/>
                  </a:cubicBezTo>
                  <a:cubicBezTo>
                    <a:pt x="106" y="205"/>
                    <a:pt x="107" y="205"/>
                    <a:pt x="107" y="206"/>
                  </a:cubicBezTo>
                  <a:cubicBezTo>
                    <a:pt x="108" y="207"/>
                    <a:pt x="109" y="208"/>
                    <a:pt x="110" y="209"/>
                  </a:cubicBezTo>
                  <a:cubicBezTo>
                    <a:pt x="110" y="209"/>
                    <a:pt x="111" y="209"/>
                    <a:pt x="111" y="210"/>
                  </a:cubicBezTo>
                  <a:cubicBezTo>
                    <a:pt x="112" y="211"/>
                    <a:pt x="113" y="213"/>
                    <a:pt x="115" y="214"/>
                  </a:cubicBezTo>
                  <a:cubicBezTo>
                    <a:pt x="117" y="210"/>
                    <a:pt x="117" y="210"/>
                    <a:pt x="117" y="210"/>
                  </a:cubicBezTo>
                  <a:cubicBezTo>
                    <a:pt x="113" y="198"/>
                    <a:pt x="110" y="137"/>
                    <a:pt x="108" y="78"/>
                  </a:cubicBezTo>
                  <a:close/>
                </a:path>
              </a:pathLst>
            </a:custGeom>
            <a:solidFill>
              <a:srgbClr val="82B3D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4" name="Freeform 192">
              <a:extLst>
                <a:ext uri="{FF2B5EF4-FFF2-40B4-BE49-F238E27FC236}">
                  <a16:creationId xmlns:a16="http://schemas.microsoft.com/office/drawing/2014/main" id="{16AD57E9-3975-4FAA-BA8E-B24EEA876C5F}"/>
                </a:ext>
              </a:extLst>
            </p:cNvPr>
            <p:cNvSpPr>
              <a:spLocks/>
            </p:cNvSpPr>
            <p:nvPr/>
          </p:nvSpPr>
          <p:spPr bwMode="auto">
            <a:xfrm>
              <a:off x="184" y="277"/>
              <a:ext cx="65" cy="95"/>
            </a:xfrm>
            <a:custGeom>
              <a:avLst/>
              <a:gdLst>
                <a:gd name="T0" fmla="*/ 61 w 59"/>
                <a:gd name="T1" fmla="*/ 0 h 81"/>
                <a:gd name="T2" fmla="*/ 52 w 59"/>
                <a:gd name="T3" fmla="*/ 74 h 81"/>
                <a:gd name="T4" fmla="*/ 0 w 59"/>
                <a:gd name="T5" fmla="*/ 113 h 81"/>
                <a:gd name="T6" fmla="*/ 76 w 59"/>
                <a:gd name="T7" fmla="*/ 111 h 81"/>
                <a:gd name="T8" fmla="*/ 75 w 59"/>
                <a:gd name="T9" fmla="*/ 46 h 81"/>
                <a:gd name="T10" fmla="*/ 71 w 59"/>
                <a:gd name="T11" fmla="*/ 6 h 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81">
                  <a:moveTo>
                    <a:pt x="45" y="0"/>
                  </a:moveTo>
                  <a:cubicBezTo>
                    <a:pt x="49" y="13"/>
                    <a:pt x="46" y="34"/>
                    <a:pt x="39" y="46"/>
                  </a:cubicBezTo>
                  <a:cubicBezTo>
                    <a:pt x="31" y="60"/>
                    <a:pt x="12" y="63"/>
                    <a:pt x="0" y="70"/>
                  </a:cubicBezTo>
                  <a:cubicBezTo>
                    <a:pt x="11" y="73"/>
                    <a:pt x="53" y="81"/>
                    <a:pt x="57" y="69"/>
                  </a:cubicBezTo>
                  <a:cubicBezTo>
                    <a:pt x="59" y="61"/>
                    <a:pt x="57" y="37"/>
                    <a:pt x="56" y="28"/>
                  </a:cubicBezTo>
                  <a:cubicBezTo>
                    <a:pt x="56" y="22"/>
                    <a:pt x="57" y="7"/>
                    <a:pt x="53" y="3"/>
                  </a:cubicBezTo>
                </a:path>
              </a:pathLst>
            </a:custGeom>
            <a:solidFill>
              <a:srgbClr val="82B3D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5" name="Freeform 193">
              <a:extLst>
                <a:ext uri="{FF2B5EF4-FFF2-40B4-BE49-F238E27FC236}">
                  <a16:creationId xmlns:a16="http://schemas.microsoft.com/office/drawing/2014/main" id="{28FA5482-30E4-4FB9-BF16-A864C91D3092}"/>
                </a:ext>
              </a:extLst>
            </p:cNvPr>
            <p:cNvSpPr>
              <a:spLocks/>
            </p:cNvSpPr>
            <p:nvPr/>
          </p:nvSpPr>
          <p:spPr bwMode="auto">
            <a:xfrm>
              <a:off x="238" y="469"/>
              <a:ext cx="190" cy="160"/>
            </a:xfrm>
            <a:custGeom>
              <a:avLst/>
              <a:gdLst>
                <a:gd name="T0" fmla="*/ 178 w 172"/>
                <a:gd name="T1" fmla="*/ 144 h 136"/>
                <a:gd name="T2" fmla="*/ 198 w 172"/>
                <a:gd name="T3" fmla="*/ 156 h 136"/>
                <a:gd name="T4" fmla="*/ 213 w 172"/>
                <a:gd name="T5" fmla="*/ 167 h 136"/>
                <a:gd name="T6" fmla="*/ 224 w 172"/>
                <a:gd name="T7" fmla="*/ 187 h 136"/>
                <a:gd name="T8" fmla="*/ 231 w 172"/>
                <a:gd name="T9" fmla="*/ 165 h 136"/>
                <a:gd name="T10" fmla="*/ 230 w 172"/>
                <a:gd name="T11" fmla="*/ 135 h 136"/>
                <a:gd name="T12" fmla="*/ 210 w 172"/>
                <a:gd name="T13" fmla="*/ 99 h 136"/>
                <a:gd name="T14" fmla="*/ 196 w 172"/>
                <a:gd name="T15" fmla="*/ 68 h 136"/>
                <a:gd name="T16" fmla="*/ 180 w 172"/>
                <a:gd name="T17" fmla="*/ 38 h 136"/>
                <a:gd name="T18" fmla="*/ 163 w 172"/>
                <a:gd name="T19" fmla="*/ 16 h 136"/>
                <a:gd name="T20" fmla="*/ 140 w 172"/>
                <a:gd name="T21" fmla="*/ 2 h 136"/>
                <a:gd name="T22" fmla="*/ 162 w 172"/>
                <a:gd name="T23" fmla="*/ 31 h 136"/>
                <a:gd name="T24" fmla="*/ 167 w 172"/>
                <a:gd name="T25" fmla="*/ 73 h 136"/>
                <a:gd name="T26" fmla="*/ 138 w 172"/>
                <a:gd name="T27" fmla="*/ 94 h 136"/>
                <a:gd name="T28" fmla="*/ 97 w 172"/>
                <a:gd name="T29" fmla="*/ 108 h 136"/>
                <a:gd name="T30" fmla="*/ 21 w 172"/>
                <a:gd name="T31" fmla="*/ 156 h 136"/>
                <a:gd name="T32" fmla="*/ 1 w 172"/>
                <a:gd name="T33" fmla="*/ 221 h 136"/>
                <a:gd name="T34" fmla="*/ 9 w 172"/>
                <a:gd name="T35" fmla="*/ 204 h 136"/>
                <a:gd name="T36" fmla="*/ 25 w 172"/>
                <a:gd name="T37" fmla="*/ 175 h 136"/>
                <a:gd name="T38" fmla="*/ 66 w 172"/>
                <a:gd name="T39" fmla="*/ 148 h 136"/>
                <a:gd name="T40" fmla="*/ 117 w 172"/>
                <a:gd name="T41" fmla="*/ 132 h 136"/>
                <a:gd name="T42" fmla="*/ 138 w 172"/>
                <a:gd name="T43" fmla="*/ 132 h 136"/>
                <a:gd name="T44" fmla="*/ 150 w 172"/>
                <a:gd name="T45" fmla="*/ 133 h 136"/>
                <a:gd name="T46" fmla="*/ 165 w 172"/>
                <a:gd name="T47" fmla="*/ 136 h 1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2" h="136">
                  <a:moveTo>
                    <a:pt x="132" y="88"/>
                  </a:moveTo>
                  <a:cubicBezTo>
                    <a:pt x="136" y="90"/>
                    <a:pt x="145" y="93"/>
                    <a:pt x="147" y="96"/>
                  </a:cubicBezTo>
                  <a:cubicBezTo>
                    <a:pt x="150" y="99"/>
                    <a:pt x="155" y="100"/>
                    <a:pt x="158" y="103"/>
                  </a:cubicBezTo>
                  <a:cubicBezTo>
                    <a:pt x="161" y="107"/>
                    <a:pt x="164" y="111"/>
                    <a:pt x="167" y="115"/>
                  </a:cubicBezTo>
                  <a:cubicBezTo>
                    <a:pt x="171" y="113"/>
                    <a:pt x="170" y="104"/>
                    <a:pt x="171" y="101"/>
                  </a:cubicBezTo>
                  <a:cubicBezTo>
                    <a:pt x="171" y="95"/>
                    <a:pt x="172" y="89"/>
                    <a:pt x="170" y="83"/>
                  </a:cubicBezTo>
                  <a:cubicBezTo>
                    <a:pt x="168" y="74"/>
                    <a:pt x="160" y="68"/>
                    <a:pt x="156" y="60"/>
                  </a:cubicBezTo>
                  <a:cubicBezTo>
                    <a:pt x="152" y="54"/>
                    <a:pt x="148" y="48"/>
                    <a:pt x="145" y="42"/>
                  </a:cubicBezTo>
                  <a:cubicBezTo>
                    <a:pt x="141" y="36"/>
                    <a:pt x="139" y="29"/>
                    <a:pt x="134" y="23"/>
                  </a:cubicBezTo>
                  <a:cubicBezTo>
                    <a:pt x="130" y="19"/>
                    <a:pt x="125" y="14"/>
                    <a:pt x="121" y="10"/>
                  </a:cubicBezTo>
                  <a:cubicBezTo>
                    <a:pt x="117" y="6"/>
                    <a:pt x="110" y="0"/>
                    <a:pt x="104" y="2"/>
                  </a:cubicBezTo>
                  <a:cubicBezTo>
                    <a:pt x="110" y="5"/>
                    <a:pt x="115" y="13"/>
                    <a:pt x="120" y="19"/>
                  </a:cubicBezTo>
                  <a:cubicBezTo>
                    <a:pt x="125" y="25"/>
                    <a:pt x="128" y="37"/>
                    <a:pt x="124" y="45"/>
                  </a:cubicBezTo>
                  <a:cubicBezTo>
                    <a:pt x="121" y="53"/>
                    <a:pt x="109" y="56"/>
                    <a:pt x="102" y="58"/>
                  </a:cubicBezTo>
                  <a:cubicBezTo>
                    <a:pt x="92" y="62"/>
                    <a:pt x="82" y="63"/>
                    <a:pt x="72" y="66"/>
                  </a:cubicBezTo>
                  <a:cubicBezTo>
                    <a:pt x="52" y="72"/>
                    <a:pt x="29" y="80"/>
                    <a:pt x="15" y="96"/>
                  </a:cubicBezTo>
                  <a:cubicBezTo>
                    <a:pt x="6" y="107"/>
                    <a:pt x="0" y="122"/>
                    <a:pt x="1" y="136"/>
                  </a:cubicBezTo>
                  <a:cubicBezTo>
                    <a:pt x="1" y="131"/>
                    <a:pt x="4" y="128"/>
                    <a:pt x="6" y="125"/>
                  </a:cubicBezTo>
                  <a:cubicBezTo>
                    <a:pt x="10" y="119"/>
                    <a:pt x="14" y="113"/>
                    <a:pt x="19" y="108"/>
                  </a:cubicBezTo>
                  <a:cubicBezTo>
                    <a:pt x="28" y="101"/>
                    <a:pt x="39" y="96"/>
                    <a:pt x="49" y="91"/>
                  </a:cubicBezTo>
                  <a:cubicBezTo>
                    <a:pt x="60" y="85"/>
                    <a:pt x="75" y="83"/>
                    <a:pt x="87" y="81"/>
                  </a:cubicBezTo>
                  <a:cubicBezTo>
                    <a:pt x="92" y="81"/>
                    <a:pt x="96" y="81"/>
                    <a:pt x="102" y="81"/>
                  </a:cubicBezTo>
                  <a:cubicBezTo>
                    <a:pt x="105" y="81"/>
                    <a:pt x="108" y="82"/>
                    <a:pt x="111" y="82"/>
                  </a:cubicBezTo>
                  <a:cubicBezTo>
                    <a:pt x="115" y="82"/>
                    <a:pt x="119" y="84"/>
                    <a:pt x="122" y="84"/>
                  </a:cubicBezTo>
                </a:path>
              </a:pathLst>
            </a:custGeom>
            <a:solidFill>
              <a:srgbClr val="AD769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6" name="Freeform 194">
              <a:extLst>
                <a:ext uri="{FF2B5EF4-FFF2-40B4-BE49-F238E27FC236}">
                  <a16:creationId xmlns:a16="http://schemas.microsoft.com/office/drawing/2014/main" id="{02B0BD62-D782-4038-A359-9D6EE79B18F2}"/>
                </a:ext>
              </a:extLst>
            </p:cNvPr>
            <p:cNvSpPr>
              <a:spLocks/>
            </p:cNvSpPr>
            <p:nvPr/>
          </p:nvSpPr>
          <p:spPr bwMode="auto">
            <a:xfrm>
              <a:off x="260" y="743"/>
              <a:ext cx="109" cy="275"/>
            </a:xfrm>
            <a:custGeom>
              <a:avLst/>
              <a:gdLst>
                <a:gd name="T0" fmla="*/ 135 w 98"/>
                <a:gd name="T1" fmla="*/ 209 h 233"/>
                <a:gd name="T2" fmla="*/ 135 w 98"/>
                <a:gd name="T3" fmla="*/ 203 h 233"/>
                <a:gd name="T4" fmla="*/ 135 w 98"/>
                <a:gd name="T5" fmla="*/ 188 h 233"/>
                <a:gd name="T6" fmla="*/ 131 w 98"/>
                <a:gd name="T7" fmla="*/ 164 h 233"/>
                <a:gd name="T8" fmla="*/ 98 w 98"/>
                <a:gd name="T9" fmla="*/ 117 h 233"/>
                <a:gd name="T10" fmla="*/ 80 w 98"/>
                <a:gd name="T11" fmla="*/ 106 h 233"/>
                <a:gd name="T12" fmla="*/ 52 w 98"/>
                <a:gd name="T13" fmla="*/ 84 h 233"/>
                <a:gd name="T14" fmla="*/ 53 w 98"/>
                <a:gd name="T15" fmla="*/ 80 h 233"/>
                <a:gd name="T16" fmla="*/ 11 w 98"/>
                <a:gd name="T17" fmla="*/ 0 h 233"/>
                <a:gd name="T18" fmla="*/ 29 w 98"/>
                <a:gd name="T19" fmla="*/ 53 h 233"/>
                <a:gd name="T20" fmla="*/ 69 w 98"/>
                <a:gd name="T21" fmla="*/ 126 h 233"/>
                <a:gd name="T22" fmla="*/ 80 w 98"/>
                <a:gd name="T23" fmla="*/ 229 h 233"/>
                <a:gd name="T24" fmla="*/ 62 w 98"/>
                <a:gd name="T25" fmla="*/ 263 h 233"/>
                <a:gd name="T26" fmla="*/ 68 w 98"/>
                <a:gd name="T27" fmla="*/ 310 h 233"/>
                <a:gd name="T28" fmla="*/ 0 w 98"/>
                <a:gd name="T29" fmla="*/ 340 h 233"/>
                <a:gd name="T30" fmla="*/ 55 w 98"/>
                <a:gd name="T31" fmla="*/ 377 h 233"/>
                <a:gd name="T32" fmla="*/ 102 w 98"/>
                <a:gd name="T33" fmla="*/ 332 h 233"/>
                <a:gd name="T34" fmla="*/ 108 w 98"/>
                <a:gd name="T35" fmla="*/ 325 h 233"/>
                <a:gd name="T36" fmla="*/ 106 w 98"/>
                <a:gd name="T37" fmla="*/ 275 h 233"/>
                <a:gd name="T38" fmla="*/ 107 w 98"/>
                <a:gd name="T39" fmla="*/ 275 h 233"/>
                <a:gd name="T40" fmla="*/ 135 w 98"/>
                <a:gd name="T41" fmla="*/ 209 h 2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8" h="233">
                  <a:moveTo>
                    <a:pt x="98" y="127"/>
                  </a:moveTo>
                  <a:cubicBezTo>
                    <a:pt x="98" y="124"/>
                    <a:pt x="98" y="124"/>
                    <a:pt x="98" y="124"/>
                  </a:cubicBezTo>
                  <a:cubicBezTo>
                    <a:pt x="98" y="120"/>
                    <a:pt x="98" y="117"/>
                    <a:pt x="98" y="114"/>
                  </a:cubicBezTo>
                  <a:cubicBezTo>
                    <a:pt x="97" y="109"/>
                    <a:pt x="97" y="105"/>
                    <a:pt x="95" y="100"/>
                  </a:cubicBezTo>
                  <a:cubicBezTo>
                    <a:pt x="88" y="86"/>
                    <a:pt x="83" y="79"/>
                    <a:pt x="71" y="71"/>
                  </a:cubicBezTo>
                  <a:cubicBezTo>
                    <a:pt x="67" y="68"/>
                    <a:pt x="62" y="66"/>
                    <a:pt x="58" y="64"/>
                  </a:cubicBezTo>
                  <a:cubicBezTo>
                    <a:pt x="52" y="60"/>
                    <a:pt x="42" y="57"/>
                    <a:pt x="38" y="51"/>
                  </a:cubicBezTo>
                  <a:cubicBezTo>
                    <a:pt x="39" y="49"/>
                    <a:pt x="39" y="49"/>
                    <a:pt x="39" y="49"/>
                  </a:cubicBezTo>
                  <a:cubicBezTo>
                    <a:pt x="28" y="37"/>
                    <a:pt x="17" y="20"/>
                    <a:pt x="8" y="0"/>
                  </a:cubicBezTo>
                  <a:cubicBezTo>
                    <a:pt x="11" y="12"/>
                    <a:pt x="15" y="22"/>
                    <a:pt x="21" y="32"/>
                  </a:cubicBezTo>
                  <a:cubicBezTo>
                    <a:pt x="29" y="48"/>
                    <a:pt x="39" y="64"/>
                    <a:pt x="50" y="77"/>
                  </a:cubicBezTo>
                  <a:cubicBezTo>
                    <a:pt x="64" y="93"/>
                    <a:pt x="69" y="120"/>
                    <a:pt x="58" y="139"/>
                  </a:cubicBezTo>
                  <a:cubicBezTo>
                    <a:pt x="54" y="146"/>
                    <a:pt x="44" y="151"/>
                    <a:pt x="45" y="160"/>
                  </a:cubicBezTo>
                  <a:cubicBezTo>
                    <a:pt x="46" y="169"/>
                    <a:pt x="51" y="178"/>
                    <a:pt x="49" y="189"/>
                  </a:cubicBezTo>
                  <a:cubicBezTo>
                    <a:pt x="45" y="205"/>
                    <a:pt x="14" y="217"/>
                    <a:pt x="0" y="207"/>
                  </a:cubicBezTo>
                  <a:cubicBezTo>
                    <a:pt x="12" y="224"/>
                    <a:pt x="25" y="233"/>
                    <a:pt x="40" y="229"/>
                  </a:cubicBezTo>
                  <a:cubicBezTo>
                    <a:pt x="55" y="226"/>
                    <a:pt x="66" y="215"/>
                    <a:pt x="75" y="202"/>
                  </a:cubicBezTo>
                  <a:cubicBezTo>
                    <a:pt x="78" y="197"/>
                    <a:pt x="78" y="197"/>
                    <a:pt x="78" y="197"/>
                  </a:cubicBezTo>
                  <a:cubicBezTo>
                    <a:pt x="85" y="186"/>
                    <a:pt x="82" y="175"/>
                    <a:pt x="76" y="167"/>
                  </a:cubicBezTo>
                  <a:cubicBezTo>
                    <a:pt x="77" y="167"/>
                    <a:pt x="77" y="167"/>
                    <a:pt x="77" y="167"/>
                  </a:cubicBezTo>
                  <a:cubicBezTo>
                    <a:pt x="83" y="166"/>
                    <a:pt x="96" y="150"/>
                    <a:pt x="98" y="127"/>
                  </a:cubicBezTo>
                  <a:close/>
                </a:path>
              </a:pathLst>
            </a:custGeom>
            <a:solidFill>
              <a:srgbClr val="B785A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7" name="Freeform 195">
              <a:extLst>
                <a:ext uri="{FF2B5EF4-FFF2-40B4-BE49-F238E27FC236}">
                  <a16:creationId xmlns:a16="http://schemas.microsoft.com/office/drawing/2014/main" id="{FCDBDF92-F715-45C5-BD38-3C75FE356FF7}"/>
                </a:ext>
              </a:extLst>
            </p:cNvPr>
            <p:cNvSpPr>
              <a:spLocks noEditPoints="1"/>
            </p:cNvSpPr>
            <p:nvPr/>
          </p:nvSpPr>
          <p:spPr bwMode="auto">
            <a:xfrm>
              <a:off x="196" y="826"/>
              <a:ext cx="101" cy="175"/>
            </a:xfrm>
            <a:custGeom>
              <a:avLst/>
              <a:gdLst>
                <a:gd name="T0" fmla="*/ 83 w 91"/>
                <a:gd name="T1" fmla="*/ 197 h 148"/>
                <a:gd name="T2" fmla="*/ 70 w 91"/>
                <a:gd name="T3" fmla="*/ 155 h 148"/>
                <a:gd name="T4" fmla="*/ 51 w 91"/>
                <a:gd name="T5" fmla="*/ 121 h 148"/>
                <a:gd name="T6" fmla="*/ 18 w 91"/>
                <a:gd name="T7" fmla="*/ 57 h 148"/>
                <a:gd name="T8" fmla="*/ 3 w 91"/>
                <a:gd name="T9" fmla="*/ 26 h 148"/>
                <a:gd name="T10" fmla="*/ 57 w 91"/>
                <a:gd name="T11" fmla="*/ 175 h 148"/>
                <a:gd name="T12" fmla="*/ 90 w 91"/>
                <a:gd name="T13" fmla="*/ 244 h 148"/>
                <a:gd name="T14" fmla="*/ 124 w 91"/>
                <a:gd name="T15" fmla="*/ 232 h 148"/>
                <a:gd name="T16" fmla="*/ 83 w 91"/>
                <a:gd name="T17" fmla="*/ 197 h 148"/>
                <a:gd name="T18" fmla="*/ 0 w 91"/>
                <a:gd name="T19" fmla="*/ 1 h 148"/>
                <a:gd name="T20" fmla="*/ 0 w 91"/>
                <a:gd name="T21" fmla="*/ 0 h 148"/>
                <a:gd name="T22" fmla="*/ 0 w 91"/>
                <a:gd name="T23" fmla="*/ 0 h 148"/>
                <a:gd name="T24" fmla="*/ 0 w 91"/>
                <a:gd name="T25" fmla="*/ 1 h 1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1" h="148">
                  <a:moveTo>
                    <a:pt x="61" y="119"/>
                  </a:moveTo>
                  <a:cubicBezTo>
                    <a:pt x="56" y="112"/>
                    <a:pt x="55" y="103"/>
                    <a:pt x="51" y="94"/>
                  </a:cubicBezTo>
                  <a:cubicBezTo>
                    <a:pt x="47" y="86"/>
                    <a:pt x="42" y="80"/>
                    <a:pt x="37" y="73"/>
                  </a:cubicBezTo>
                  <a:cubicBezTo>
                    <a:pt x="28" y="61"/>
                    <a:pt x="19" y="48"/>
                    <a:pt x="13" y="35"/>
                  </a:cubicBezTo>
                  <a:cubicBezTo>
                    <a:pt x="10" y="30"/>
                    <a:pt x="6" y="23"/>
                    <a:pt x="3" y="16"/>
                  </a:cubicBezTo>
                  <a:cubicBezTo>
                    <a:pt x="13" y="54"/>
                    <a:pt x="28" y="75"/>
                    <a:pt x="41" y="106"/>
                  </a:cubicBezTo>
                  <a:cubicBezTo>
                    <a:pt x="49" y="123"/>
                    <a:pt x="57" y="137"/>
                    <a:pt x="66" y="147"/>
                  </a:cubicBezTo>
                  <a:cubicBezTo>
                    <a:pt x="76" y="148"/>
                    <a:pt x="86" y="147"/>
                    <a:pt x="91" y="140"/>
                  </a:cubicBezTo>
                  <a:cubicBezTo>
                    <a:pt x="77" y="138"/>
                    <a:pt x="69" y="131"/>
                    <a:pt x="61" y="119"/>
                  </a:cubicBezTo>
                  <a:close/>
                  <a:moveTo>
                    <a:pt x="0" y="1"/>
                  </a:moveTo>
                  <a:cubicBezTo>
                    <a:pt x="0" y="0"/>
                    <a:pt x="0" y="0"/>
                    <a:pt x="0" y="0"/>
                  </a:cubicBezTo>
                  <a:cubicBezTo>
                    <a:pt x="0" y="0"/>
                    <a:pt x="0" y="0"/>
                    <a:pt x="0" y="0"/>
                  </a:cubicBezTo>
                  <a:cubicBezTo>
                    <a:pt x="0" y="0"/>
                    <a:pt x="0" y="0"/>
                    <a:pt x="0" y="1"/>
                  </a:cubicBezTo>
                  <a:close/>
                </a:path>
              </a:pathLst>
            </a:custGeom>
            <a:solidFill>
              <a:srgbClr val="B785A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8" name="Freeform 196">
              <a:extLst>
                <a:ext uri="{FF2B5EF4-FFF2-40B4-BE49-F238E27FC236}">
                  <a16:creationId xmlns:a16="http://schemas.microsoft.com/office/drawing/2014/main" id="{F52212A7-8F62-440A-917B-2A12B24C3567}"/>
                </a:ext>
              </a:extLst>
            </p:cNvPr>
            <p:cNvSpPr>
              <a:spLocks/>
            </p:cNvSpPr>
            <p:nvPr/>
          </p:nvSpPr>
          <p:spPr bwMode="auto">
            <a:xfrm>
              <a:off x="661" y="421"/>
              <a:ext cx="54" cy="31"/>
            </a:xfrm>
            <a:custGeom>
              <a:avLst/>
              <a:gdLst>
                <a:gd name="T0" fmla="*/ 66 w 49"/>
                <a:gd name="T1" fmla="*/ 2 h 27"/>
                <a:gd name="T2" fmla="*/ 35 w 49"/>
                <a:gd name="T3" fmla="*/ 0 h 27"/>
                <a:gd name="T4" fmla="*/ 26 w 49"/>
                <a:gd name="T5" fmla="*/ 1 h 27"/>
                <a:gd name="T6" fmla="*/ 0 w 49"/>
                <a:gd name="T7" fmla="*/ 41 h 27"/>
                <a:gd name="T8" fmla="*/ 2 w 49"/>
                <a:gd name="T9" fmla="*/ 41 h 27"/>
                <a:gd name="T10" fmla="*/ 11 w 49"/>
                <a:gd name="T11" fmla="*/ 39 h 27"/>
                <a:gd name="T12" fmla="*/ 17 w 49"/>
                <a:gd name="T13" fmla="*/ 26 h 27"/>
                <a:gd name="T14" fmla="*/ 56 w 49"/>
                <a:gd name="T15" fmla="*/ 2 h 27"/>
                <a:gd name="T16" fmla="*/ 66 w 49"/>
                <a:gd name="T17" fmla="*/ 2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27">
                  <a:moveTo>
                    <a:pt x="49" y="2"/>
                  </a:moveTo>
                  <a:cubicBezTo>
                    <a:pt x="41" y="1"/>
                    <a:pt x="34" y="0"/>
                    <a:pt x="26" y="0"/>
                  </a:cubicBezTo>
                  <a:cubicBezTo>
                    <a:pt x="20" y="1"/>
                    <a:pt x="20" y="1"/>
                    <a:pt x="20" y="1"/>
                  </a:cubicBezTo>
                  <a:cubicBezTo>
                    <a:pt x="13" y="8"/>
                    <a:pt x="6" y="16"/>
                    <a:pt x="0" y="27"/>
                  </a:cubicBezTo>
                  <a:cubicBezTo>
                    <a:pt x="2" y="27"/>
                    <a:pt x="2" y="27"/>
                    <a:pt x="2" y="27"/>
                  </a:cubicBezTo>
                  <a:cubicBezTo>
                    <a:pt x="4" y="26"/>
                    <a:pt x="6" y="26"/>
                    <a:pt x="8" y="26"/>
                  </a:cubicBezTo>
                  <a:cubicBezTo>
                    <a:pt x="10" y="23"/>
                    <a:pt x="11" y="19"/>
                    <a:pt x="13" y="17"/>
                  </a:cubicBezTo>
                  <a:cubicBezTo>
                    <a:pt x="20" y="8"/>
                    <a:pt x="31" y="4"/>
                    <a:pt x="42" y="2"/>
                  </a:cubicBezTo>
                  <a:cubicBezTo>
                    <a:pt x="44" y="2"/>
                    <a:pt x="46" y="2"/>
                    <a:pt x="49" y="2"/>
                  </a:cubicBezTo>
                  <a:close/>
                </a:path>
              </a:pathLst>
            </a:custGeom>
            <a:solidFill>
              <a:srgbClr val="AD769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49" name="Freeform 197">
              <a:extLst>
                <a:ext uri="{FF2B5EF4-FFF2-40B4-BE49-F238E27FC236}">
                  <a16:creationId xmlns:a16="http://schemas.microsoft.com/office/drawing/2014/main" id="{CCD476B6-A09E-46B2-B03C-DC1691BC4C7A}"/>
                </a:ext>
              </a:extLst>
            </p:cNvPr>
            <p:cNvSpPr>
              <a:spLocks/>
            </p:cNvSpPr>
            <p:nvPr/>
          </p:nvSpPr>
          <p:spPr bwMode="auto">
            <a:xfrm>
              <a:off x="782" y="441"/>
              <a:ext cx="98" cy="192"/>
            </a:xfrm>
            <a:custGeom>
              <a:avLst/>
              <a:gdLst>
                <a:gd name="T0" fmla="*/ 119 w 88"/>
                <a:gd name="T1" fmla="*/ 216 h 163"/>
                <a:gd name="T2" fmla="*/ 101 w 88"/>
                <a:gd name="T3" fmla="*/ 135 h 163"/>
                <a:gd name="T4" fmla="*/ 87 w 88"/>
                <a:gd name="T5" fmla="*/ 92 h 163"/>
                <a:gd name="T6" fmla="*/ 82 w 88"/>
                <a:gd name="T7" fmla="*/ 81 h 163"/>
                <a:gd name="T8" fmla="*/ 33 w 88"/>
                <a:gd name="T9" fmla="*/ 22 h 163"/>
                <a:gd name="T10" fmla="*/ 0 w 88"/>
                <a:gd name="T11" fmla="*/ 0 h 163"/>
                <a:gd name="T12" fmla="*/ 21 w 88"/>
                <a:gd name="T13" fmla="*/ 25 h 163"/>
                <a:gd name="T14" fmla="*/ 43 w 88"/>
                <a:gd name="T15" fmla="*/ 73 h 163"/>
                <a:gd name="T16" fmla="*/ 91 w 88"/>
                <a:gd name="T17" fmla="*/ 251 h 163"/>
                <a:gd name="T18" fmla="*/ 89 w 88"/>
                <a:gd name="T19" fmla="*/ 256 h 163"/>
                <a:gd name="T20" fmla="*/ 91 w 88"/>
                <a:gd name="T21" fmla="*/ 266 h 163"/>
                <a:gd name="T22" fmla="*/ 119 w 88"/>
                <a:gd name="T23" fmla="*/ 216 h 1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8" h="163">
                  <a:moveTo>
                    <a:pt x="86" y="132"/>
                  </a:moveTo>
                  <a:cubicBezTo>
                    <a:pt x="79" y="113"/>
                    <a:pt x="81" y="107"/>
                    <a:pt x="74" y="83"/>
                  </a:cubicBezTo>
                  <a:cubicBezTo>
                    <a:pt x="72" y="73"/>
                    <a:pt x="68" y="64"/>
                    <a:pt x="63" y="56"/>
                  </a:cubicBezTo>
                  <a:cubicBezTo>
                    <a:pt x="61" y="53"/>
                    <a:pt x="60" y="51"/>
                    <a:pt x="59" y="50"/>
                  </a:cubicBezTo>
                  <a:cubicBezTo>
                    <a:pt x="48" y="33"/>
                    <a:pt x="34" y="21"/>
                    <a:pt x="24" y="14"/>
                  </a:cubicBezTo>
                  <a:cubicBezTo>
                    <a:pt x="17" y="9"/>
                    <a:pt x="8" y="4"/>
                    <a:pt x="0" y="0"/>
                  </a:cubicBezTo>
                  <a:cubicBezTo>
                    <a:pt x="5" y="5"/>
                    <a:pt x="10" y="10"/>
                    <a:pt x="15" y="15"/>
                  </a:cubicBezTo>
                  <a:cubicBezTo>
                    <a:pt x="21" y="23"/>
                    <a:pt x="27" y="34"/>
                    <a:pt x="31" y="45"/>
                  </a:cubicBezTo>
                  <a:cubicBezTo>
                    <a:pt x="64" y="71"/>
                    <a:pt x="76" y="107"/>
                    <a:pt x="66" y="154"/>
                  </a:cubicBezTo>
                  <a:cubicBezTo>
                    <a:pt x="65" y="156"/>
                    <a:pt x="65" y="156"/>
                    <a:pt x="65" y="156"/>
                  </a:cubicBezTo>
                  <a:cubicBezTo>
                    <a:pt x="65" y="157"/>
                    <a:pt x="65" y="160"/>
                    <a:pt x="66" y="163"/>
                  </a:cubicBezTo>
                  <a:cubicBezTo>
                    <a:pt x="78" y="159"/>
                    <a:pt x="88" y="143"/>
                    <a:pt x="86" y="132"/>
                  </a:cubicBezTo>
                  <a:close/>
                </a:path>
              </a:pathLst>
            </a:custGeom>
            <a:solidFill>
              <a:srgbClr val="AD769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0" name="Freeform 198">
              <a:extLst>
                <a:ext uri="{FF2B5EF4-FFF2-40B4-BE49-F238E27FC236}">
                  <a16:creationId xmlns:a16="http://schemas.microsoft.com/office/drawing/2014/main" id="{10787C51-F98A-4C1A-9DD5-332C98A4A933}"/>
                </a:ext>
              </a:extLst>
            </p:cNvPr>
            <p:cNvSpPr>
              <a:spLocks/>
            </p:cNvSpPr>
            <p:nvPr/>
          </p:nvSpPr>
          <p:spPr bwMode="auto">
            <a:xfrm>
              <a:off x="162" y="495"/>
              <a:ext cx="69" cy="42"/>
            </a:xfrm>
            <a:custGeom>
              <a:avLst/>
              <a:gdLst>
                <a:gd name="T0" fmla="*/ 12 w 63"/>
                <a:gd name="T1" fmla="*/ 55 h 36"/>
                <a:gd name="T2" fmla="*/ 39 w 63"/>
                <a:gd name="T3" fmla="*/ 55 h 36"/>
                <a:gd name="T4" fmla="*/ 64 w 63"/>
                <a:gd name="T5" fmla="*/ 55 h 36"/>
                <a:gd name="T6" fmla="*/ 83 w 63"/>
                <a:gd name="T7" fmla="*/ 0 h 36"/>
                <a:gd name="T8" fmla="*/ 67 w 63"/>
                <a:gd name="T9" fmla="*/ 25 h 36"/>
                <a:gd name="T10" fmla="*/ 43 w 63"/>
                <a:gd name="T11" fmla="*/ 43 h 36"/>
                <a:gd name="T12" fmla="*/ 0 w 63"/>
                <a:gd name="T13" fmla="*/ 43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 h="36">
                  <a:moveTo>
                    <a:pt x="9" y="34"/>
                  </a:moveTo>
                  <a:cubicBezTo>
                    <a:pt x="16" y="35"/>
                    <a:pt x="23" y="34"/>
                    <a:pt x="30" y="34"/>
                  </a:cubicBezTo>
                  <a:cubicBezTo>
                    <a:pt x="36" y="34"/>
                    <a:pt x="43" y="36"/>
                    <a:pt x="48" y="34"/>
                  </a:cubicBezTo>
                  <a:cubicBezTo>
                    <a:pt x="57" y="32"/>
                    <a:pt x="62" y="8"/>
                    <a:pt x="63" y="0"/>
                  </a:cubicBezTo>
                  <a:cubicBezTo>
                    <a:pt x="59" y="1"/>
                    <a:pt x="54" y="11"/>
                    <a:pt x="51" y="15"/>
                  </a:cubicBezTo>
                  <a:cubicBezTo>
                    <a:pt x="46" y="23"/>
                    <a:pt x="42" y="26"/>
                    <a:pt x="33" y="27"/>
                  </a:cubicBezTo>
                  <a:cubicBezTo>
                    <a:pt x="23" y="28"/>
                    <a:pt x="10" y="33"/>
                    <a:pt x="0" y="27"/>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1" name="Freeform 199">
              <a:extLst>
                <a:ext uri="{FF2B5EF4-FFF2-40B4-BE49-F238E27FC236}">
                  <a16:creationId xmlns:a16="http://schemas.microsoft.com/office/drawing/2014/main" id="{2D3BF759-7189-41EE-820E-E114E57453BE}"/>
                </a:ext>
              </a:extLst>
            </p:cNvPr>
            <p:cNvSpPr>
              <a:spLocks/>
            </p:cNvSpPr>
            <p:nvPr/>
          </p:nvSpPr>
          <p:spPr bwMode="auto">
            <a:xfrm>
              <a:off x="148" y="555"/>
              <a:ext cx="63" cy="45"/>
            </a:xfrm>
            <a:custGeom>
              <a:avLst/>
              <a:gdLst>
                <a:gd name="T0" fmla="*/ 3 w 57"/>
                <a:gd name="T1" fmla="*/ 53 h 38"/>
                <a:gd name="T2" fmla="*/ 31 w 57"/>
                <a:gd name="T3" fmla="*/ 62 h 38"/>
                <a:gd name="T4" fmla="*/ 59 w 57"/>
                <a:gd name="T5" fmla="*/ 62 h 38"/>
                <a:gd name="T6" fmla="*/ 69 w 57"/>
                <a:gd name="T7" fmla="*/ 37 h 38"/>
                <a:gd name="T8" fmla="*/ 77 w 57"/>
                <a:gd name="T9" fmla="*/ 0 h 38"/>
                <a:gd name="T10" fmla="*/ 44 w 57"/>
                <a:gd name="T11" fmla="*/ 44 h 38"/>
                <a:gd name="T12" fmla="*/ 0 w 57"/>
                <a:gd name="T13" fmla="*/ 39 h 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38">
                  <a:moveTo>
                    <a:pt x="3" y="32"/>
                  </a:moveTo>
                  <a:cubicBezTo>
                    <a:pt x="4" y="36"/>
                    <a:pt x="18" y="36"/>
                    <a:pt x="23" y="37"/>
                  </a:cubicBezTo>
                  <a:cubicBezTo>
                    <a:pt x="29" y="38"/>
                    <a:pt x="37" y="38"/>
                    <a:pt x="43" y="37"/>
                  </a:cubicBezTo>
                  <a:cubicBezTo>
                    <a:pt x="51" y="35"/>
                    <a:pt x="50" y="29"/>
                    <a:pt x="51" y="22"/>
                  </a:cubicBezTo>
                  <a:cubicBezTo>
                    <a:pt x="53" y="15"/>
                    <a:pt x="57" y="7"/>
                    <a:pt x="57" y="0"/>
                  </a:cubicBezTo>
                  <a:cubicBezTo>
                    <a:pt x="46" y="7"/>
                    <a:pt x="48" y="23"/>
                    <a:pt x="33" y="26"/>
                  </a:cubicBezTo>
                  <a:cubicBezTo>
                    <a:pt x="27" y="27"/>
                    <a:pt x="2" y="32"/>
                    <a:pt x="0" y="24"/>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2" name="Freeform 200">
              <a:extLst>
                <a:ext uri="{FF2B5EF4-FFF2-40B4-BE49-F238E27FC236}">
                  <a16:creationId xmlns:a16="http://schemas.microsoft.com/office/drawing/2014/main" id="{AAA5F83C-8C7B-4279-8D46-B818E2B4F0B3}"/>
                </a:ext>
              </a:extLst>
            </p:cNvPr>
            <p:cNvSpPr>
              <a:spLocks/>
            </p:cNvSpPr>
            <p:nvPr/>
          </p:nvSpPr>
          <p:spPr bwMode="auto">
            <a:xfrm>
              <a:off x="427" y="581"/>
              <a:ext cx="70" cy="73"/>
            </a:xfrm>
            <a:custGeom>
              <a:avLst/>
              <a:gdLst>
                <a:gd name="T0" fmla="*/ 2 w 63"/>
                <a:gd name="T1" fmla="*/ 0 h 62"/>
                <a:gd name="T2" fmla="*/ 42 w 63"/>
                <a:gd name="T3" fmla="*/ 61 h 62"/>
                <a:gd name="T4" fmla="*/ 69 w 63"/>
                <a:gd name="T5" fmla="*/ 68 h 62"/>
                <a:gd name="T6" fmla="*/ 81 w 63"/>
                <a:gd name="T7" fmla="*/ 53 h 62"/>
                <a:gd name="T8" fmla="*/ 81 w 63"/>
                <a:gd name="T9" fmla="*/ 100 h 62"/>
                <a:gd name="T10" fmla="*/ 67 w 63"/>
                <a:gd name="T11" fmla="*/ 101 h 62"/>
                <a:gd name="T12" fmla="*/ 52 w 63"/>
                <a:gd name="T13" fmla="*/ 94 h 62"/>
                <a:gd name="T14" fmla="*/ 0 w 63"/>
                <a:gd name="T15" fmla="*/ 39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62">
                  <a:moveTo>
                    <a:pt x="2" y="0"/>
                  </a:moveTo>
                  <a:cubicBezTo>
                    <a:pt x="0" y="15"/>
                    <a:pt x="18" y="32"/>
                    <a:pt x="31" y="37"/>
                  </a:cubicBezTo>
                  <a:cubicBezTo>
                    <a:pt x="36" y="40"/>
                    <a:pt x="44" y="44"/>
                    <a:pt x="50" y="42"/>
                  </a:cubicBezTo>
                  <a:cubicBezTo>
                    <a:pt x="55" y="41"/>
                    <a:pt x="56" y="36"/>
                    <a:pt x="59" y="32"/>
                  </a:cubicBezTo>
                  <a:cubicBezTo>
                    <a:pt x="61" y="36"/>
                    <a:pt x="63" y="58"/>
                    <a:pt x="59" y="61"/>
                  </a:cubicBezTo>
                  <a:cubicBezTo>
                    <a:pt x="58" y="62"/>
                    <a:pt x="51" y="62"/>
                    <a:pt x="49" y="62"/>
                  </a:cubicBezTo>
                  <a:cubicBezTo>
                    <a:pt x="44" y="62"/>
                    <a:pt x="42" y="60"/>
                    <a:pt x="38" y="58"/>
                  </a:cubicBezTo>
                  <a:cubicBezTo>
                    <a:pt x="23" y="49"/>
                    <a:pt x="9" y="38"/>
                    <a:pt x="0" y="24"/>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3" name="Freeform 201">
              <a:extLst>
                <a:ext uri="{FF2B5EF4-FFF2-40B4-BE49-F238E27FC236}">
                  <a16:creationId xmlns:a16="http://schemas.microsoft.com/office/drawing/2014/main" id="{24B02AC4-19C4-444D-A1C3-545BB28F7525}"/>
                </a:ext>
              </a:extLst>
            </p:cNvPr>
            <p:cNvSpPr>
              <a:spLocks/>
            </p:cNvSpPr>
            <p:nvPr/>
          </p:nvSpPr>
          <p:spPr bwMode="auto">
            <a:xfrm>
              <a:off x="385" y="446"/>
              <a:ext cx="59" cy="164"/>
            </a:xfrm>
            <a:custGeom>
              <a:avLst/>
              <a:gdLst>
                <a:gd name="T0" fmla="*/ 0 w 53"/>
                <a:gd name="T1" fmla="*/ 0 h 139"/>
                <a:gd name="T2" fmla="*/ 18 w 53"/>
                <a:gd name="T3" fmla="*/ 63 h 139"/>
                <a:gd name="T4" fmla="*/ 40 w 53"/>
                <a:gd name="T5" fmla="*/ 109 h 139"/>
                <a:gd name="T6" fmla="*/ 69 w 53"/>
                <a:gd name="T7" fmla="*/ 171 h 139"/>
                <a:gd name="T8" fmla="*/ 66 w 53"/>
                <a:gd name="T9" fmla="*/ 228 h 139"/>
                <a:gd name="T10" fmla="*/ 53 w 53"/>
                <a:gd name="T11" fmla="*/ 211 h 139"/>
                <a:gd name="T12" fmla="*/ 53 w 53"/>
                <a:gd name="T13" fmla="*/ 177 h 139"/>
                <a:gd name="T14" fmla="*/ 39 w 53"/>
                <a:gd name="T15" fmla="*/ 140 h 139"/>
                <a:gd name="T16" fmla="*/ 16 w 53"/>
                <a:gd name="T17" fmla="*/ 100 h 139"/>
                <a:gd name="T18" fmla="*/ 8 w 53"/>
                <a:gd name="T19" fmla="*/ 79 h 139"/>
                <a:gd name="T20" fmla="*/ 1 w 53"/>
                <a:gd name="T21" fmla="*/ 34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139">
                  <a:moveTo>
                    <a:pt x="0" y="0"/>
                  </a:moveTo>
                  <a:cubicBezTo>
                    <a:pt x="0" y="14"/>
                    <a:pt x="8" y="26"/>
                    <a:pt x="13" y="38"/>
                  </a:cubicBezTo>
                  <a:cubicBezTo>
                    <a:pt x="18" y="48"/>
                    <a:pt x="21" y="58"/>
                    <a:pt x="29" y="66"/>
                  </a:cubicBezTo>
                  <a:cubicBezTo>
                    <a:pt x="39" y="77"/>
                    <a:pt x="47" y="89"/>
                    <a:pt x="50" y="104"/>
                  </a:cubicBezTo>
                  <a:cubicBezTo>
                    <a:pt x="52" y="113"/>
                    <a:pt x="53" y="132"/>
                    <a:pt x="48" y="139"/>
                  </a:cubicBezTo>
                  <a:cubicBezTo>
                    <a:pt x="42" y="137"/>
                    <a:pt x="41" y="136"/>
                    <a:pt x="39" y="129"/>
                  </a:cubicBezTo>
                  <a:cubicBezTo>
                    <a:pt x="38" y="122"/>
                    <a:pt x="39" y="115"/>
                    <a:pt x="39" y="108"/>
                  </a:cubicBezTo>
                  <a:cubicBezTo>
                    <a:pt x="38" y="98"/>
                    <a:pt x="35" y="93"/>
                    <a:pt x="28" y="86"/>
                  </a:cubicBezTo>
                  <a:cubicBezTo>
                    <a:pt x="22" y="78"/>
                    <a:pt x="18" y="70"/>
                    <a:pt x="12" y="61"/>
                  </a:cubicBezTo>
                  <a:cubicBezTo>
                    <a:pt x="10" y="57"/>
                    <a:pt x="7" y="53"/>
                    <a:pt x="5" y="48"/>
                  </a:cubicBezTo>
                  <a:cubicBezTo>
                    <a:pt x="3" y="39"/>
                    <a:pt x="4" y="30"/>
                    <a:pt x="1" y="21"/>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4" name="Freeform 202">
              <a:extLst>
                <a:ext uri="{FF2B5EF4-FFF2-40B4-BE49-F238E27FC236}">
                  <a16:creationId xmlns:a16="http://schemas.microsoft.com/office/drawing/2014/main" id="{AD9E881A-E913-47F3-A960-31D51DBDF94E}"/>
                </a:ext>
              </a:extLst>
            </p:cNvPr>
            <p:cNvSpPr>
              <a:spLocks/>
            </p:cNvSpPr>
            <p:nvPr/>
          </p:nvSpPr>
          <p:spPr bwMode="auto">
            <a:xfrm>
              <a:off x="689" y="391"/>
              <a:ext cx="65" cy="28"/>
            </a:xfrm>
            <a:custGeom>
              <a:avLst/>
              <a:gdLst>
                <a:gd name="T0" fmla="*/ 22 w 58"/>
                <a:gd name="T1" fmla="*/ 39 h 24"/>
                <a:gd name="T2" fmla="*/ 59 w 58"/>
                <a:gd name="T3" fmla="*/ 22 h 24"/>
                <a:gd name="T4" fmla="*/ 65 w 58"/>
                <a:gd name="T5" fmla="*/ 2 h 24"/>
                <a:gd name="T6" fmla="*/ 0 w 58"/>
                <a:gd name="T7" fmla="*/ 34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 h="24">
                  <a:moveTo>
                    <a:pt x="16" y="24"/>
                  </a:moveTo>
                  <a:cubicBezTo>
                    <a:pt x="22" y="24"/>
                    <a:pt x="34" y="16"/>
                    <a:pt x="42" y="14"/>
                  </a:cubicBezTo>
                  <a:cubicBezTo>
                    <a:pt x="49" y="12"/>
                    <a:pt x="58" y="6"/>
                    <a:pt x="46" y="2"/>
                  </a:cubicBezTo>
                  <a:cubicBezTo>
                    <a:pt x="35" y="0"/>
                    <a:pt x="6" y="11"/>
                    <a:pt x="0" y="21"/>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5" name="Freeform 203">
              <a:extLst>
                <a:ext uri="{FF2B5EF4-FFF2-40B4-BE49-F238E27FC236}">
                  <a16:creationId xmlns:a16="http://schemas.microsoft.com/office/drawing/2014/main" id="{840257C6-4494-468D-9B44-D2244A4D2BAF}"/>
                </a:ext>
              </a:extLst>
            </p:cNvPr>
            <p:cNvSpPr>
              <a:spLocks/>
            </p:cNvSpPr>
            <p:nvPr/>
          </p:nvSpPr>
          <p:spPr bwMode="auto">
            <a:xfrm>
              <a:off x="709" y="408"/>
              <a:ext cx="19" cy="15"/>
            </a:xfrm>
            <a:custGeom>
              <a:avLst/>
              <a:gdLst>
                <a:gd name="T0" fmla="*/ 19 w 17"/>
                <a:gd name="T1" fmla="*/ 0 h 13"/>
                <a:gd name="T2" fmla="*/ 23 w 17"/>
                <a:gd name="T3" fmla="*/ 17 h 13"/>
                <a:gd name="T4" fmla="*/ 0 w 17"/>
                <a:gd name="T5" fmla="*/ 14 h 13"/>
                <a:gd name="T6" fmla="*/ 0 60000 65536"/>
                <a:gd name="T7" fmla="*/ 0 60000 65536"/>
                <a:gd name="T8" fmla="*/ 0 60000 65536"/>
              </a:gdLst>
              <a:ahLst/>
              <a:cxnLst>
                <a:cxn ang="T6">
                  <a:pos x="T0" y="T1"/>
                </a:cxn>
                <a:cxn ang="T7">
                  <a:pos x="T2" y="T3"/>
                </a:cxn>
                <a:cxn ang="T8">
                  <a:pos x="T4" y="T5"/>
                </a:cxn>
              </a:cxnLst>
              <a:rect l="0" t="0" r="r" b="b"/>
              <a:pathLst>
                <a:path w="17" h="13">
                  <a:moveTo>
                    <a:pt x="13" y="0"/>
                  </a:moveTo>
                  <a:cubicBezTo>
                    <a:pt x="9" y="6"/>
                    <a:pt x="16" y="7"/>
                    <a:pt x="17" y="11"/>
                  </a:cubicBezTo>
                  <a:cubicBezTo>
                    <a:pt x="13" y="13"/>
                    <a:pt x="5" y="9"/>
                    <a:pt x="0" y="9"/>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6" name="Freeform 204">
              <a:extLst>
                <a:ext uri="{FF2B5EF4-FFF2-40B4-BE49-F238E27FC236}">
                  <a16:creationId xmlns:a16="http://schemas.microsoft.com/office/drawing/2014/main" id="{74911DDD-FF28-4E00-8CF9-C2BE89F74D6D}"/>
                </a:ext>
              </a:extLst>
            </p:cNvPr>
            <p:cNvSpPr>
              <a:spLocks/>
            </p:cNvSpPr>
            <p:nvPr/>
          </p:nvSpPr>
          <p:spPr bwMode="auto">
            <a:xfrm>
              <a:off x="821" y="454"/>
              <a:ext cx="60" cy="41"/>
            </a:xfrm>
            <a:custGeom>
              <a:avLst/>
              <a:gdLst>
                <a:gd name="T0" fmla="*/ 0 w 54"/>
                <a:gd name="T1" fmla="*/ 21 h 35"/>
                <a:gd name="T2" fmla="*/ 18 w 54"/>
                <a:gd name="T3" fmla="*/ 29 h 35"/>
                <a:gd name="T4" fmla="*/ 41 w 54"/>
                <a:gd name="T5" fmla="*/ 29 h 35"/>
                <a:gd name="T6" fmla="*/ 69 w 54"/>
                <a:gd name="T7" fmla="*/ 0 h 35"/>
                <a:gd name="T8" fmla="*/ 32 w 54"/>
                <a:gd name="T9" fmla="*/ 56 h 35"/>
                <a:gd name="T10" fmla="*/ 14 w 54"/>
                <a:gd name="T11" fmla="*/ 32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35">
                  <a:moveTo>
                    <a:pt x="0" y="13"/>
                  </a:moveTo>
                  <a:cubicBezTo>
                    <a:pt x="6" y="12"/>
                    <a:pt x="8" y="17"/>
                    <a:pt x="13" y="18"/>
                  </a:cubicBezTo>
                  <a:cubicBezTo>
                    <a:pt x="19" y="21"/>
                    <a:pt x="24" y="19"/>
                    <a:pt x="30" y="18"/>
                  </a:cubicBezTo>
                  <a:cubicBezTo>
                    <a:pt x="43" y="14"/>
                    <a:pt x="45" y="12"/>
                    <a:pt x="50" y="0"/>
                  </a:cubicBezTo>
                  <a:cubicBezTo>
                    <a:pt x="54" y="19"/>
                    <a:pt x="34" y="23"/>
                    <a:pt x="23" y="35"/>
                  </a:cubicBezTo>
                  <a:cubicBezTo>
                    <a:pt x="19" y="31"/>
                    <a:pt x="15" y="24"/>
                    <a:pt x="11" y="20"/>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7" name="Freeform 205">
              <a:extLst>
                <a:ext uri="{FF2B5EF4-FFF2-40B4-BE49-F238E27FC236}">
                  <a16:creationId xmlns:a16="http://schemas.microsoft.com/office/drawing/2014/main" id="{FF9CDF12-AC93-4287-A8F5-D152570DDCF5}"/>
                </a:ext>
              </a:extLst>
            </p:cNvPr>
            <p:cNvSpPr>
              <a:spLocks/>
            </p:cNvSpPr>
            <p:nvPr/>
          </p:nvSpPr>
          <p:spPr bwMode="auto">
            <a:xfrm>
              <a:off x="860" y="511"/>
              <a:ext cx="46" cy="66"/>
            </a:xfrm>
            <a:custGeom>
              <a:avLst/>
              <a:gdLst>
                <a:gd name="T0" fmla="*/ 9 w 42"/>
                <a:gd name="T1" fmla="*/ 29 h 56"/>
                <a:gd name="T2" fmla="*/ 14 w 42"/>
                <a:gd name="T3" fmla="*/ 92 h 56"/>
                <a:gd name="T4" fmla="*/ 34 w 42"/>
                <a:gd name="T5" fmla="*/ 39 h 56"/>
                <a:gd name="T6" fmla="*/ 46 w 42"/>
                <a:gd name="T7" fmla="*/ 0 h 56"/>
                <a:gd name="T8" fmla="*/ 27 w 42"/>
                <a:gd name="T9" fmla="*/ 25 h 56"/>
                <a:gd name="T10" fmla="*/ 0 w 42"/>
                <a:gd name="T11" fmla="*/ 8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56">
                  <a:moveTo>
                    <a:pt x="6" y="18"/>
                  </a:moveTo>
                  <a:cubicBezTo>
                    <a:pt x="7" y="31"/>
                    <a:pt x="11" y="43"/>
                    <a:pt x="11" y="56"/>
                  </a:cubicBezTo>
                  <a:cubicBezTo>
                    <a:pt x="14" y="45"/>
                    <a:pt x="18" y="34"/>
                    <a:pt x="26" y="24"/>
                  </a:cubicBezTo>
                  <a:cubicBezTo>
                    <a:pt x="33" y="16"/>
                    <a:pt x="42" y="13"/>
                    <a:pt x="35" y="0"/>
                  </a:cubicBezTo>
                  <a:cubicBezTo>
                    <a:pt x="38" y="10"/>
                    <a:pt x="30" y="15"/>
                    <a:pt x="21" y="15"/>
                  </a:cubicBezTo>
                  <a:cubicBezTo>
                    <a:pt x="10" y="16"/>
                    <a:pt x="10" y="7"/>
                    <a:pt x="0" y="5"/>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8" name="Freeform 206">
              <a:extLst>
                <a:ext uri="{FF2B5EF4-FFF2-40B4-BE49-F238E27FC236}">
                  <a16:creationId xmlns:a16="http://schemas.microsoft.com/office/drawing/2014/main" id="{E98A6457-BC9F-4B54-9E67-758BB0C1D0BC}"/>
                </a:ext>
              </a:extLst>
            </p:cNvPr>
            <p:cNvSpPr>
              <a:spLocks/>
            </p:cNvSpPr>
            <p:nvPr/>
          </p:nvSpPr>
          <p:spPr bwMode="auto">
            <a:xfrm>
              <a:off x="539" y="209"/>
              <a:ext cx="197" cy="84"/>
            </a:xfrm>
            <a:custGeom>
              <a:avLst/>
              <a:gdLst>
                <a:gd name="T0" fmla="*/ 42 w 178"/>
                <a:gd name="T1" fmla="*/ 92 h 71"/>
                <a:gd name="T2" fmla="*/ 72 w 178"/>
                <a:gd name="T3" fmla="*/ 106 h 71"/>
                <a:gd name="T4" fmla="*/ 111 w 178"/>
                <a:gd name="T5" fmla="*/ 109 h 71"/>
                <a:gd name="T6" fmla="*/ 187 w 178"/>
                <a:gd name="T7" fmla="*/ 108 h 71"/>
                <a:gd name="T8" fmla="*/ 226 w 178"/>
                <a:gd name="T9" fmla="*/ 108 h 71"/>
                <a:gd name="T10" fmla="*/ 232 w 178"/>
                <a:gd name="T11" fmla="*/ 79 h 71"/>
                <a:gd name="T12" fmla="*/ 193 w 178"/>
                <a:gd name="T13" fmla="*/ 0 h 71"/>
                <a:gd name="T14" fmla="*/ 195 w 178"/>
                <a:gd name="T15" fmla="*/ 76 h 71"/>
                <a:gd name="T16" fmla="*/ 123 w 178"/>
                <a:gd name="T17" fmla="*/ 75 h 71"/>
                <a:gd name="T18" fmla="*/ 46 w 178"/>
                <a:gd name="T19" fmla="*/ 70 h 71"/>
                <a:gd name="T20" fmla="*/ 0 w 178"/>
                <a:gd name="T21" fmla="*/ 117 h 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1">
                  <a:moveTo>
                    <a:pt x="31" y="56"/>
                  </a:moveTo>
                  <a:cubicBezTo>
                    <a:pt x="42" y="56"/>
                    <a:pt x="43" y="59"/>
                    <a:pt x="53" y="64"/>
                  </a:cubicBezTo>
                  <a:cubicBezTo>
                    <a:pt x="61" y="68"/>
                    <a:pt x="71" y="66"/>
                    <a:pt x="81" y="66"/>
                  </a:cubicBezTo>
                  <a:cubicBezTo>
                    <a:pt x="100" y="65"/>
                    <a:pt x="119" y="65"/>
                    <a:pt x="138" y="65"/>
                  </a:cubicBezTo>
                  <a:cubicBezTo>
                    <a:pt x="147" y="65"/>
                    <a:pt x="157" y="65"/>
                    <a:pt x="166" y="65"/>
                  </a:cubicBezTo>
                  <a:cubicBezTo>
                    <a:pt x="178" y="64"/>
                    <a:pt x="176" y="58"/>
                    <a:pt x="172" y="48"/>
                  </a:cubicBezTo>
                  <a:cubicBezTo>
                    <a:pt x="166" y="33"/>
                    <a:pt x="155" y="10"/>
                    <a:pt x="142" y="0"/>
                  </a:cubicBezTo>
                  <a:cubicBezTo>
                    <a:pt x="143" y="16"/>
                    <a:pt x="166" y="33"/>
                    <a:pt x="144" y="46"/>
                  </a:cubicBezTo>
                  <a:cubicBezTo>
                    <a:pt x="128" y="55"/>
                    <a:pt x="107" y="49"/>
                    <a:pt x="90" y="45"/>
                  </a:cubicBezTo>
                  <a:cubicBezTo>
                    <a:pt x="72" y="41"/>
                    <a:pt x="52" y="36"/>
                    <a:pt x="34" y="42"/>
                  </a:cubicBezTo>
                  <a:cubicBezTo>
                    <a:pt x="22" y="47"/>
                    <a:pt x="1" y="57"/>
                    <a:pt x="0" y="71"/>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59" name="Freeform 207">
              <a:extLst>
                <a:ext uri="{FF2B5EF4-FFF2-40B4-BE49-F238E27FC236}">
                  <a16:creationId xmlns:a16="http://schemas.microsoft.com/office/drawing/2014/main" id="{EA3739ED-1487-48C7-9274-2CF3E601DA8D}"/>
                </a:ext>
              </a:extLst>
            </p:cNvPr>
            <p:cNvSpPr>
              <a:spLocks/>
            </p:cNvSpPr>
            <p:nvPr/>
          </p:nvSpPr>
          <p:spPr bwMode="auto">
            <a:xfrm>
              <a:off x="602" y="111"/>
              <a:ext cx="38" cy="43"/>
            </a:xfrm>
            <a:custGeom>
              <a:avLst/>
              <a:gdLst>
                <a:gd name="T0" fmla="*/ 35 w 34"/>
                <a:gd name="T1" fmla="*/ 1 h 36"/>
                <a:gd name="T2" fmla="*/ 40 w 34"/>
                <a:gd name="T3" fmla="*/ 50 h 36"/>
                <a:gd name="T4" fmla="*/ 25 w 34"/>
                <a:gd name="T5" fmla="*/ 54 h 36"/>
                <a:gd name="T6" fmla="*/ 0 w 34"/>
                <a:gd name="T7" fmla="*/ 53 h 36"/>
                <a:gd name="T8" fmla="*/ 29 w 34"/>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6">
                  <a:moveTo>
                    <a:pt x="25" y="1"/>
                  </a:moveTo>
                  <a:cubicBezTo>
                    <a:pt x="34" y="7"/>
                    <a:pt x="32" y="20"/>
                    <a:pt x="29" y="29"/>
                  </a:cubicBezTo>
                  <a:cubicBezTo>
                    <a:pt x="25" y="36"/>
                    <a:pt x="26" y="34"/>
                    <a:pt x="18" y="32"/>
                  </a:cubicBezTo>
                  <a:cubicBezTo>
                    <a:pt x="12" y="31"/>
                    <a:pt x="6" y="32"/>
                    <a:pt x="0" y="31"/>
                  </a:cubicBezTo>
                  <a:cubicBezTo>
                    <a:pt x="11" y="24"/>
                    <a:pt x="28" y="17"/>
                    <a:pt x="21" y="0"/>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0" name="Freeform 208">
              <a:extLst>
                <a:ext uri="{FF2B5EF4-FFF2-40B4-BE49-F238E27FC236}">
                  <a16:creationId xmlns:a16="http://schemas.microsoft.com/office/drawing/2014/main" id="{6307CE38-9C88-490A-AC48-2A2D7AE5F932}"/>
                </a:ext>
              </a:extLst>
            </p:cNvPr>
            <p:cNvSpPr>
              <a:spLocks/>
            </p:cNvSpPr>
            <p:nvPr/>
          </p:nvSpPr>
          <p:spPr bwMode="auto">
            <a:xfrm>
              <a:off x="571" y="100"/>
              <a:ext cx="23" cy="44"/>
            </a:xfrm>
            <a:custGeom>
              <a:avLst/>
              <a:gdLst>
                <a:gd name="T0" fmla="*/ 1 w 21"/>
                <a:gd name="T1" fmla="*/ 2 h 38"/>
                <a:gd name="T2" fmla="*/ 0 w 21"/>
                <a:gd name="T3" fmla="*/ 59 h 38"/>
                <a:gd name="T4" fmla="*/ 2 w 21"/>
                <a:gd name="T5" fmla="*/ 1 h 38"/>
                <a:gd name="T6" fmla="*/ 0 60000 65536"/>
                <a:gd name="T7" fmla="*/ 0 60000 65536"/>
                <a:gd name="T8" fmla="*/ 0 60000 65536"/>
              </a:gdLst>
              <a:ahLst/>
              <a:cxnLst>
                <a:cxn ang="T6">
                  <a:pos x="T0" y="T1"/>
                </a:cxn>
                <a:cxn ang="T7">
                  <a:pos x="T2" y="T3"/>
                </a:cxn>
                <a:cxn ang="T8">
                  <a:pos x="T4" y="T5"/>
                </a:cxn>
              </a:cxnLst>
              <a:rect l="0" t="0" r="r" b="b"/>
              <a:pathLst>
                <a:path w="21" h="38">
                  <a:moveTo>
                    <a:pt x="1" y="2"/>
                  </a:moveTo>
                  <a:cubicBezTo>
                    <a:pt x="21" y="0"/>
                    <a:pt x="19" y="35"/>
                    <a:pt x="0" y="38"/>
                  </a:cubicBezTo>
                  <a:cubicBezTo>
                    <a:pt x="11" y="23"/>
                    <a:pt x="4" y="17"/>
                    <a:pt x="2" y="1"/>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1" name="Freeform 209">
              <a:extLst>
                <a:ext uri="{FF2B5EF4-FFF2-40B4-BE49-F238E27FC236}">
                  <a16:creationId xmlns:a16="http://schemas.microsoft.com/office/drawing/2014/main" id="{A2AB0416-BAE1-49A5-B466-66D6B9042D21}"/>
                </a:ext>
              </a:extLst>
            </p:cNvPr>
            <p:cNvSpPr>
              <a:spLocks/>
            </p:cNvSpPr>
            <p:nvPr/>
          </p:nvSpPr>
          <p:spPr bwMode="auto">
            <a:xfrm>
              <a:off x="490" y="116"/>
              <a:ext cx="29" cy="38"/>
            </a:xfrm>
            <a:custGeom>
              <a:avLst/>
              <a:gdLst>
                <a:gd name="T0" fmla="*/ 4 w 26"/>
                <a:gd name="T1" fmla="*/ 7 h 32"/>
                <a:gd name="T2" fmla="*/ 36 w 26"/>
                <a:gd name="T3" fmla="*/ 52 h 32"/>
                <a:gd name="T4" fmla="*/ 13 w 26"/>
                <a:gd name="T5" fmla="*/ 51 h 32"/>
                <a:gd name="T6" fmla="*/ 0 w 26"/>
                <a:gd name="T7" fmla="*/ 6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2">
                  <a:moveTo>
                    <a:pt x="4" y="4"/>
                  </a:moveTo>
                  <a:cubicBezTo>
                    <a:pt x="17" y="0"/>
                    <a:pt x="14" y="26"/>
                    <a:pt x="26" y="31"/>
                  </a:cubicBezTo>
                  <a:cubicBezTo>
                    <a:pt x="22" y="32"/>
                    <a:pt x="15" y="30"/>
                    <a:pt x="10" y="30"/>
                  </a:cubicBezTo>
                  <a:cubicBezTo>
                    <a:pt x="9" y="17"/>
                    <a:pt x="11" y="12"/>
                    <a:pt x="0" y="3"/>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2" name="Freeform 210">
              <a:extLst>
                <a:ext uri="{FF2B5EF4-FFF2-40B4-BE49-F238E27FC236}">
                  <a16:creationId xmlns:a16="http://schemas.microsoft.com/office/drawing/2014/main" id="{9B6AA580-DCAC-481B-B733-A4F45528C366}"/>
                </a:ext>
              </a:extLst>
            </p:cNvPr>
            <p:cNvSpPr>
              <a:spLocks/>
            </p:cNvSpPr>
            <p:nvPr/>
          </p:nvSpPr>
          <p:spPr bwMode="auto">
            <a:xfrm>
              <a:off x="654" y="1160"/>
              <a:ext cx="107" cy="38"/>
            </a:xfrm>
            <a:custGeom>
              <a:avLst/>
              <a:gdLst>
                <a:gd name="T0" fmla="*/ 10 w 97"/>
                <a:gd name="T1" fmla="*/ 7 h 32"/>
                <a:gd name="T2" fmla="*/ 44 w 97"/>
                <a:gd name="T3" fmla="*/ 34 h 32"/>
                <a:gd name="T4" fmla="*/ 55 w 97"/>
                <a:gd name="T5" fmla="*/ 48 h 32"/>
                <a:gd name="T6" fmla="*/ 74 w 97"/>
                <a:gd name="T7" fmla="*/ 48 h 32"/>
                <a:gd name="T8" fmla="*/ 129 w 97"/>
                <a:gd name="T9" fmla="*/ 27 h 32"/>
                <a:gd name="T10" fmla="*/ 73 w 97"/>
                <a:gd name="T11" fmla="*/ 18 h 32"/>
                <a:gd name="T12" fmla="*/ 0 w 97"/>
                <a:gd name="T13" fmla="*/ 1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32">
                  <a:moveTo>
                    <a:pt x="7" y="4"/>
                  </a:moveTo>
                  <a:cubicBezTo>
                    <a:pt x="16" y="6"/>
                    <a:pt x="26" y="12"/>
                    <a:pt x="33" y="20"/>
                  </a:cubicBezTo>
                  <a:cubicBezTo>
                    <a:pt x="35" y="23"/>
                    <a:pt x="37" y="27"/>
                    <a:pt x="41" y="29"/>
                  </a:cubicBezTo>
                  <a:cubicBezTo>
                    <a:pt x="44" y="30"/>
                    <a:pt x="52" y="29"/>
                    <a:pt x="55" y="29"/>
                  </a:cubicBezTo>
                  <a:cubicBezTo>
                    <a:pt x="67" y="29"/>
                    <a:pt x="97" y="32"/>
                    <a:pt x="96" y="16"/>
                  </a:cubicBezTo>
                  <a:cubicBezTo>
                    <a:pt x="82" y="15"/>
                    <a:pt x="68" y="13"/>
                    <a:pt x="54" y="11"/>
                  </a:cubicBezTo>
                  <a:cubicBezTo>
                    <a:pt x="37" y="8"/>
                    <a:pt x="17" y="0"/>
                    <a:pt x="0" y="1"/>
                  </a:cubicBezTo>
                </a:path>
              </a:pathLst>
            </a:custGeom>
            <a:solidFill>
              <a:srgbClr val="E8211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3" name="Freeform 211">
              <a:extLst>
                <a:ext uri="{FF2B5EF4-FFF2-40B4-BE49-F238E27FC236}">
                  <a16:creationId xmlns:a16="http://schemas.microsoft.com/office/drawing/2014/main" id="{5E4D4D7F-E295-4A91-9E82-3BC188EE4C30}"/>
                </a:ext>
              </a:extLst>
            </p:cNvPr>
            <p:cNvSpPr>
              <a:spLocks/>
            </p:cNvSpPr>
            <p:nvPr/>
          </p:nvSpPr>
          <p:spPr bwMode="auto">
            <a:xfrm>
              <a:off x="858" y="609"/>
              <a:ext cx="33" cy="97"/>
            </a:xfrm>
            <a:custGeom>
              <a:avLst/>
              <a:gdLst>
                <a:gd name="T0" fmla="*/ 19 w 30"/>
                <a:gd name="T1" fmla="*/ 17 h 82"/>
                <a:gd name="T2" fmla="*/ 12 w 30"/>
                <a:gd name="T3" fmla="*/ 71 h 82"/>
                <a:gd name="T4" fmla="*/ 39 w 30"/>
                <a:gd name="T5" fmla="*/ 136 h 82"/>
                <a:gd name="T6" fmla="*/ 26 w 30"/>
                <a:gd name="T7" fmla="*/ 49 h 82"/>
                <a:gd name="T8" fmla="*/ 23 w 30"/>
                <a:gd name="T9" fmla="*/ 0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82">
                  <a:moveTo>
                    <a:pt x="14" y="10"/>
                  </a:moveTo>
                  <a:cubicBezTo>
                    <a:pt x="0" y="24"/>
                    <a:pt x="0" y="26"/>
                    <a:pt x="9" y="43"/>
                  </a:cubicBezTo>
                  <a:cubicBezTo>
                    <a:pt x="16" y="54"/>
                    <a:pt x="25" y="69"/>
                    <a:pt x="29" y="82"/>
                  </a:cubicBezTo>
                  <a:cubicBezTo>
                    <a:pt x="30" y="65"/>
                    <a:pt x="20" y="48"/>
                    <a:pt x="20" y="30"/>
                  </a:cubicBezTo>
                  <a:cubicBezTo>
                    <a:pt x="21" y="19"/>
                    <a:pt x="23" y="11"/>
                    <a:pt x="17" y="0"/>
                  </a:cubicBezTo>
                </a:path>
              </a:pathLst>
            </a:custGeom>
            <a:solidFill>
              <a:srgbClr val="F5BDC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4" name="Freeform 212">
              <a:extLst>
                <a:ext uri="{FF2B5EF4-FFF2-40B4-BE49-F238E27FC236}">
                  <a16:creationId xmlns:a16="http://schemas.microsoft.com/office/drawing/2014/main" id="{DE64F073-5DC8-4A4B-AA24-02CDC75EEF6B}"/>
                </a:ext>
              </a:extLst>
            </p:cNvPr>
            <p:cNvSpPr>
              <a:spLocks/>
            </p:cNvSpPr>
            <p:nvPr/>
          </p:nvSpPr>
          <p:spPr bwMode="auto">
            <a:xfrm>
              <a:off x="319" y="882"/>
              <a:ext cx="99" cy="170"/>
            </a:xfrm>
            <a:custGeom>
              <a:avLst/>
              <a:gdLst>
                <a:gd name="T0" fmla="*/ 63 w 90"/>
                <a:gd name="T1" fmla="*/ 8 h 144"/>
                <a:gd name="T2" fmla="*/ 44 w 90"/>
                <a:gd name="T3" fmla="*/ 72 h 144"/>
                <a:gd name="T4" fmla="*/ 36 w 90"/>
                <a:gd name="T5" fmla="*/ 130 h 144"/>
                <a:gd name="T6" fmla="*/ 22 w 90"/>
                <a:gd name="T7" fmla="*/ 163 h 144"/>
                <a:gd name="T8" fmla="*/ 1 w 90"/>
                <a:gd name="T9" fmla="*/ 185 h 144"/>
                <a:gd name="T10" fmla="*/ 62 w 90"/>
                <a:gd name="T11" fmla="*/ 237 h 144"/>
                <a:gd name="T12" fmla="*/ 57 w 90"/>
                <a:gd name="T13" fmla="*/ 137 h 144"/>
                <a:gd name="T14" fmla="*/ 75 w 90"/>
                <a:gd name="T15" fmla="*/ 92 h 144"/>
                <a:gd name="T16" fmla="*/ 120 w 90"/>
                <a:gd name="T17" fmla="*/ 102 h 144"/>
                <a:gd name="T18" fmla="*/ 63 w 90"/>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0" h="144">
                  <a:moveTo>
                    <a:pt x="47" y="5"/>
                  </a:moveTo>
                  <a:cubicBezTo>
                    <a:pt x="49" y="20"/>
                    <a:pt x="37" y="31"/>
                    <a:pt x="33" y="44"/>
                  </a:cubicBezTo>
                  <a:cubicBezTo>
                    <a:pt x="30" y="53"/>
                    <a:pt x="33" y="66"/>
                    <a:pt x="27" y="79"/>
                  </a:cubicBezTo>
                  <a:cubicBezTo>
                    <a:pt x="25" y="86"/>
                    <a:pt x="21" y="93"/>
                    <a:pt x="16" y="99"/>
                  </a:cubicBezTo>
                  <a:cubicBezTo>
                    <a:pt x="10" y="105"/>
                    <a:pt x="0" y="105"/>
                    <a:pt x="1" y="113"/>
                  </a:cubicBezTo>
                  <a:cubicBezTo>
                    <a:pt x="2" y="127"/>
                    <a:pt x="36" y="141"/>
                    <a:pt x="46" y="144"/>
                  </a:cubicBezTo>
                  <a:cubicBezTo>
                    <a:pt x="23" y="122"/>
                    <a:pt x="29" y="107"/>
                    <a:pt x="43" y="83"/>
                  </a:cubicBezTo>
                  <a:cubicBezTo>
                    <a:pt x="46" y="77"/>
                    <a:pt x="50" y="59"/>
                    <a:pt x="56" y="56"/>
                  </a:cubicBezTo>
                  <a:cubicBezTo>
                    <a:pt x="63" y="52"/>
                    <a:pt x="82" y="61"/>
                    <a:pt x="90" y="62"/>
                  </a:cubicBezTo>
                  <a:cubicBezTo>
                    <a:pt x="88" y="39"/>
                    <a:pt x="47" y="22"/>
                    <a:pt x="47" y="0"/>
                  </a:cubicBezTo>
                </a:path>
              </a:pathLst>
            </a:custGeom>
            <a:solidFill>
              <a:srgbClr val="F5BDC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5" name="Freeform 213">
              <a:extLst>
                <a:ext uri="{FF2B5EF4-FFF2-40B4-BE49-F238E27FC236}">
                  <a16:creationId xmlns:a16="http://schemas.microsoft.com/office/drawing/2014/main" id="{E80D6241-3B2C-4D58-B7EB-0FD6F9F6C7E9}"/>
                </a:ext>
              </a:extLst>
            </p:cNvPr>
            <p:cNvSpPr>
              <a:spLocks/>
            </p:cNvSpPr>
            <p:nvPr/>
          </p:nvSpPr>
          <p:spPr bwMode="auto">
            <a:xfrm>
              <a:off x="745" y="857"/>
              <a:ext cx="238" cy="316"/>
            </a:xfrm>
            <a:custGeom>
              <a:avLst/>
              <a:gdLst>
                <a:gd name="T0" fmla="*/ 127 w 215"/>
                <a:gd name="T1" fmla="*/ 420 h 268"/>
                <a:gd name="T2" fmla="*/ 215 w 215"/>
                <a:gd name="T3" fmla="*/ 366 h 268"/>
                <a:gd name="T4" fmla="*/ 270 w 215"/>
                <a:gd name="T5" fmla="*/ 264 h 268"/>
                <a:gd name="T6" fmla="*/ 263 w 215"/>
                <a:gd name="T7" fmla="*/ 0 h 268"/>
                <a:gd name="T8" fmla="*/ 273 w 215"/>
                <a:gd name="T9" fmla="*/ 157 h 268"/>
                <a:gd name="T10" fmla="*/ 237 w 215"/>
                <a:gd name="T11" fmla="*/ 282 h 268"/>
                <a:gd name="T12" fmla="*/ 124 w 215"/>
                <a:gd name="T13" fmla="*/ 404 h 268"/>
                <a:gd name="T14" fmla="*/ 51 w 215"/>
                <a:gd name="T15" fmla="*/ 421 h 268"/>
                <a:gd name="T16" fmla="*/ 0 w 215"/>
                <a:gd name="T17" fmla="*/ 432 h 268"/>
                <a:gd name="T18" fmla="*/ 103 w 215"/>
                <a:gd name="T19" fmla="*/ 422 h 2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5" h="268">
                  <a:moveTo>
                    <a:pt x="94" y="256"/>
                  </a:moveTo>
                  <a:cubicBezTo>
                    <a:pt x="117" y="247"/>
                    <a:pt x="139" y="240"/>
                    <a:pt x="158" y="223"/>
                  </a:cubicBezTo>
                  <a:cubicBezTo>
                    <a:pt x="176" y="207"/>
                    <a:pt x="191" y="183"/>
                    <a:pt x="199" y="161"/>
                  </a:cubicBezTo>
                  <a:cubicBezTo>
                    <a:pt x="214" y="118"/>
                    <a:pt x="215" y="51"/>
                    <a:pt x="194" y="0"/>
                  </a:cubicBezTo>
                  <a:cubicBezTo>
                    <a:pt x="200" y="23"/>
                    <a:pt x="203" y="73"/>
                    <a:pt x="201" y="96"/>
                  </a:cubicBezTo>
                  <a:cubicBezTo>
                    <a:pt x="198" y="128"/>
                    <a:pt x="187" y="143"/>
                    <a:pt x="174" y="172"/>
                  </a:cubicBezTo>
                  <a:cubicBezTo>
                    <a:pt x="158" y="206"/>
                    <a:pt x="127" y="232"/>
                    <a:pt x="91" y="247"/>
                  </a:cubicBezTo>
                  <a:cubicBezTo>
                    <a:pt x="70" y="255"/>
                    <a:pt x="59" y="257"/>
                    <a:pt x="38" y="257"/>
                  </a:cubicBezTo>
                  <a:cubicBezTo>
                    <a:pt x="29" y="257"/>
                    <a:pt x="11" y="263"/>
                    <a:pt x="0" y="263"/>
                  </a:cubicBezTo>
                  <a:cubicBezTo>
                    <a:pt x="19" y="265"/>
                    <a:pt x="60" y="268"/>
                    <a:pt x="76" y="258"/>
                  </a:cubicBezTo>
                </a:path>
              </a:pathLst>
            </a:custGeom>
            <a:solidFill>
              <a:srgbClr val="F6C7C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6" name="Freeform 214">
              <a:extLst>
                <a:ext uri="{FF2B5EF4-FFF2-40B4-BE49-F238E27FC236}">
                  <a16:creationId xmlns:a16="http://schemas.microsoft.com/office/drawing/2014/main" id="{A1342818-5A19-4148-ACB0-ABE9E28096D0}"/>
                </a:ext>
              </a:extLst>
            </p:cNvPr>
            <p:cNvSpPr>
              <a:spLocks/>
            </p:cNvSpPr>
            <p:nvPr/>
          </p:nvSpPr>
          <p:spPr bwMode="auto">
            <a:xfrm>
              <a:off x="491" y="1020"/>
              <a:ext cx="308" cy="110"/>
            </a:xfrm>
            <a:custGeom>
              <a:avLst/>
              <a:gdLst>
                <a:gd name="T0" fmla="*/ 0 w 278"/>
                <a:gd name="T1" fmla="*/ 0 h 93"/>
                <a:gd name="T2" fmla="*/ 378 w 278"/>
                <a:gd name="T3" fmla="*/ 116 h 93"/>
                <a:gd name="T4" fmla="*/ 0 w 278"/>
                <a:gd name="T5" fmla="*/ 0 h 93"/>
                <a:gd name="T6" fmla="*/ 0 60000 65536"/>
                <a:gd name="T7" fmla="*/ 0 60000 65536"/>
                <a:gd name="T8" fmla="*/ 0 60000 65536"/>
              </a:gdLst>
              <a:ahLst/>
              <a:cxnLst>
                <a:cxn ang="T6">
                  <a:pos x="T0" y="T1"/>
                </a:cxn>
                <a:cxn ang="T7">
                  <a:pos x="T2" y="T3"/>
                </a:cxn>
                <a:cxn ang="T8">
                  <a:pos x="T4" y="T5"/>
                </a:cxn>
              </a:cxnLst>
              <a:rect l="0" t="0" r="r" b="b"/>
              <a:pathLst>
                <a:path w="278" h="93">
                  <a:moveTo>
                    <a:pt x="0" y="0"/>
                  </a:moveTo>
                  <a:cubicBezTo>
                    <a:pt x="30" y="21"/>
                    <a:pt x="152" y="93"/>
                    <a:pt x="278" y="70"/>
                  </a:cubicBezTo>
                  <a:cubicBezTo>
                    <a:pt x="236" y="83"/>
                    <a:pt x="105" y="93"/>
                    <a:pt x="0" y="0"/>
                  </a:cubicBezTo>
                  <a:close/>
                </a:path>
              </a:pathLst>
            </a:custGeom>
            <a:solidFill>
              <a:srgbClr val="FE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7" name="Freeform 215">
              <a:extLst>
                <a:ext uri="{FF2B5EF4-FFF2-40B4-BE49-F238E27FC236}">
                  <a16:creationId xmlns:a16="http://schemas.microsoft.com/office/drawing/2014/main" id="{60FA272D-CEA5-416C-A695-4C7DB23B63A3}"/>
                </a:ext>
              </a:extLst>
            </p:cNvPr>
            <p:cNvSpPr>
              <a:spLocks/>
            </p:cNvSpPr>
            <p:nvPr/>
          </p:nvSpPr>
          <p:spPr bwMode="auto">
            <a:xfrm>
              <a:off x="637" y="352"/>
              <a:ext cx="195" cy="139"/>
            </a:xfrm>
            <a:custGeom>
              <a:avLst/>
              <a:gdLst>
                <a:gd name="T0" fmla="*/ 0 w 176"/>
                <a:gd name="T1" fmla="*/ 193 h 118"/>
                <a:gd name="T2" fmla="*/ 239 w 176"/>
                <a:gd name="T3" fmla="*/ 64 h 118"/>
                <a:gd name="T4" fmla="*/ 0 60000 65536"/>
                <a:gd name="T5" fmla="*/ 0 60000 65536"/>
              </a:gdLst>
              <a:ahLst/>
              <a:cxnLst>
                <a:cxn ang="T4">
                  <a:pos x="T0" y="T1"/>
                </a:cxn>
                <a:cxn ang="T5">
                  <a:pos x="T2" y="T3"/>
                </a:cxn>
              </a:cxnLst>
              <a:rect l="0" t="0" r="r" b="b"/>
              <a:pathLst>
                <a:path w="176" h="118">
                  <a:moveTo>
                    <a:pt x="0" y="118"/>
                  </a:moveTo>
                  <a:cubicBezTo>
                    <a:pt x="31" y="0"/>
                    <a:pt x="114" y="38"/>
                    <a:pt x="176" y="39"/>
                  </a:cubicBezTo>
                </a:path>
              </a:pathLst>
            </a:custGeom>
            <a:noFill/>
            <a:ln w="793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8" name="Freeform 216">
              <a:extLst>
                <a:ext uri="{FF2B5EF4-FFF2-40B4-BE49-F238E27FC236}">
                  <a16:creationId xmlns:a16="http://schemas.microsoft.com/office/drawing/2014/main" id="{41A19DCC-F22B-4CA6-9C20-2B1B660BBA68}"/>
                </a:ext>
              </a:extLst>
            </p:cNvPr>
            <p:cNvSpPr>
              <a:spLocks/>
            </p:cNvSpPr>
            <p:nvPr/>
          </p:nvSpPr>
          <p:spPr bwMode="auto">
            <a:xfrm>
              <a:off x="624" y="351"/>
              <a:ext cx="211" cy="199"/>
            </a:xfrm>
            <a:custGeom>
              <a:avLst/>
              <a:gdLst>
                <a:gd name="T0" fmla="*/ 0 w 191"/>
                <a:gd name="T1" fmla="*/ 276 h 169"/>
                <a:gd name="T2" fmla="*/ 17 w 191"/>
                <a:gd name="T3" fmla="*/ 191 h 169"/>
                <a:gd name="T4" fmla="*/ 257 w 191"/>
                <a:gd name="T5" fmla="*/ 62 h 169"/>
                <a:gd name="T6" fmla="*/ 0 60000 65536"/>
                <a:gd name="T7" fmla="*/ 0 60000 65536"/>
                <a:gd name="T8" fmla="*/ 0 60000 65536"/>
              </a:gdLst>
              <a:ahLst/>
              <a:cxnLst>
                <a:cxn ang="T6">
                  <a:pos x="T0" y="T1"/>
                </a:cxn>
                <a:cxn ang="T7">
                  <a:pos x="T2" y="T3"/>
                </a:cxn>
                <a:cxn ang="T8">
                  <a:pos x="T4" y="T5"/>
                </a:cxn>
              </a:cxnLst>
              <a:rect l="0" t="0" r="r" b="b"/>
              <a:pathLst>
                <a:path w="191" h="169">
                  <a:moveTo>
                    <a:pt x="0" y="169"/>
                  </a:moveTo>
                  <a:cubicBezTo>
                    <a:pt x="3" y="150"/>
                    <a:pt x="7" y="135"/>
                    <a:pt x="13" y="117"/>
                  </a:cubicBezTo>
                  <a:cubicBezTo>
                    <a:pt x="53" y="0"/>
                    <a:pt x="139" y="41"/>
                    <a:pt x="191" y="38"/>
                  </a:cubicBezTo>
                </a:path>
              </a:pathLst>
            </a:custGeom>
            <a:noFill/>
            <a:ln w="7938" cap="flat">
              <a:solidFill>
                <a:srgbClr val="4793C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69" name="Line 217">
              <a:extLst>
                <a:ext uri="{FF2B5EF4-FFF2-40B4-BE49-F238E27FC236}">
                  <a16:creationId xmlns:a16="http://schemas.microsoft.com/office/drawing/2014/main" id="{0963C1B6-DAE4-4F64-9ED0-26E8CD3713F0}"/>
                </a:ext>
              </a:extLst>
            </p:cNvPr>
            <p:cNvSpPr>
              <a:spLocks noChangeShapeType="1"/>
            </p:cNvSpPr>
            <p:nvPr/>
          </p:nvSpPr>
          <p:spPr bwMode="auto">
            <a:xfrm>
              <a:off x="242" y="625"/>
              <a:ext cx="16" cy="6"/>
            </a:xfrm>
            <a:prstGeom prst="line">
              <a:avLst/>
            </a:prstGeom>
            <a:noFill/>
            <a:ln w="3175" cap="rnd">
              <a:solidFill>
                <a:srgbClr val="333333"/>
              </a:solidFill>
              <a:round/>
              <a:headEnd/>
              <a:tailEnd/>
            </a:ln>
            <a:extLst>
              <a:ext uri="{909E8E84-426E-40DD-AFC4-6F175D3DCCD1}">
                <a14:hiddenFill xmlns:a14="http://schemas.microsoft.com/office/drawing/2010/main">
                  <a:no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0" name="Line 218">
              <a:extLst>
                <a:ext uri="{FF2B5EF4-FFF2-40B4-BE49-F238E27FC236}">
                  <a16:creationId xmlns:a16="http://schemas.microsoft.com/office/drawing/2014/main" id="{792EC23D-48E0-4106-91A7-BC2B432F126A}"/>
                </a:ext>
              </a:extLst>
            </p:cNvPr>
            <p:cNvSpPr>
              <a:spLocks noChangeShapeType="1"/>
            </p:cNvSpPr>
            <p:nvPr/>
          </p:nvSpPr>
          <p:spPr bwMode="auto">
            <a:xfrm flipV="1">
              <a:off x="396" y="585"/>
              <a:ext cx="8" cy="14"/>
            </a:xfrm>
            <a:prstGeom prst="line">
              <a:avLst/>
            </a:prstGeom>
            <a:noFill/>
            <a:ln w="3175" cap="rnd">
              <a:solidFill>
                <a:srgbClr val="333333"/>
              </a:solidFill>
              <a:round/>
              <a:headEnd/>
              <a:tailEnd/>
            </a:ln>
            <a:extLst>
              <a:ext uri="{909E8E84-426E-40DD-AFC4-6F175D3DCCD1}">
                <a14:hiddenFill xmlns:a14="http://schemas.microsoft.com/office/drawing/2010/main">
                  <a:no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1" name="Freeform 219">
              <a:extLst>
                <a:ext uri="{FF2B5EF4-FFF2-40B4-BE49-F238E27FC236}">
                  <a16:creationId xmlns:a16="http://schemas.microsoft.com/office/drawing/2014/main" id="{0A1A245E-ABA9-4FEB-BDE4-DC8F16EE8E10}"/>
                </a:ext>
              </a:extLst>
            </p:cNvPr>
            <p:cNvSpPr>
              <a:spLocks/>
            </p:cNvSpPr>
            <p:nvPr/>
          </p:nvSpPr>
          <p:spPr bwMode="auto">
            <a:xfrm>
              <a:off x="625" y="540"/>
              <a:ext cx="104" cy="187"/>
            </a:xfrm>
            <a:custGeom>
              <a:avLst/>
              <a:gdLst>
                <a:gd name="T0" fmla="*/ 116 w 94"/>
                <a:gd name="T1" fmla="*/ 174 h 159"/>
                <a:gd name="T2" fmla="*/ 54 w 94"/>
                <a:gd name="T3" fmla="*/ 53 h 159"/>
                <a:gd name="T4" fmla="*/ 2 w 94"/>
                <a:gd name="T5" fmla="*/ 0 h 159"/>
                <a:gd name="T6" fmla="*/ 0 w 94"/>
                <a:gd name="T7" fmla="*/ 18 h 159"/>
                <a:gd name="T8" fmla="*/ 61 w 94"/>
                <a:gd name="T9" fmla="*/ 85 h 159"/>
                <a:gd name="T10" fmla="*/ 31 w 94"/>
                <a:gd name="T11" fmla="*/ 85 h 159"/>
                <a:gd name="T12" fmla="*/ 67 w 94"/>
                <a:gd name="T13" fmla="*/ 112 h 159"/>
                <a:gd name="T14" fmla="*/ 113 w 94"/>
                <a:gd name="T15" fmla="*/ 182 h 159"/>
                <a:gd name="T16" fmla="*/ 125 w 94"/>
                <a:gd name="T17" fmla="*/ 248 h 159"/>
                <a:gd name="T18" fmla="*/ 126 w 94"/>
                <a:gd name="T19" fmla="*/ 242 h 159"/>
                <a:gd name="T20" fmla="*/ 116 w 94"/>
                <a:gd name="T21" fmla="*/ 174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159">
                  <a:moveTo>
                    <a:pt x="86" y="107"/>
                  </a:moveTo>
                  <a:cubicBezTo>
                    <a:pt x="83" y="77"/>
                    <a:pt x="52" y="40"/>
                    <a:pt x="40" y="32"/>
                  </a:cubicBezTo>
                  <a:cubicBezTo>
                    <a:pt x="28" y="25"/>
                    <a:pt x="17" y="17"/>
                    <a:pt x="2" y="0"/>
                  </a:cubicBezTo>
                  <a:cubicBezTo>
                    <a:pt x="1" y="3"/>
                    <a:pt x="0" y="7"/>
                    <a:pt x="0" y="11"/>
                  </a:cubicBezTo>
                  <a:cubicBezTo>
                    <a:pt x="12" y="25"/>
                    <a:pt x="50" y="44"/>
                    <a:pt x="45" y="52"/>
                  </a:cubicBezTo>
                  <a:cubicBezTo>
                    <a:pt x="39" y="62"/>
                    <a:pt x="27" y="58"/>
                    <a:pt x="23" y="52"/>
                  </a:cubicBezTo>
                  <a:cubicBezTo>
                    <a:pt x="31" y="65"/>
                    <a:pt x="33" y="66"/>
                    <a:pt x="50" y="69"/>
                  </a:cubicBezTo>
                  <a:cubicBezTo>
                    <a:pt x="67" y="72"/>
                    <a:pt x="79" y="96"/>
                    <a:pt x="83" y="112"/>
                  </a:cubicBezTo>
                  <a:cubicBezTo>
                    <a:pt x="87" y="125"/>
                    <a:pt x="92" y="152"/>
                    <a:pt x="92" y="152"/>
                  </a:cubicBezTo>
                  <a:cubicBezTo>
                    <a:pt x="92" y="152"/>
                    <a:pt x="94" y="159"/>
                    <a:pt x="93" y="149"/>
                  </a:cubicBezTo>
                  <a:cubicBezTo>
                    <a:pt x="91" y="137"/>
                    <a:pt x="88" y="124"/>
                    <a:pt x="86" y="107"/>
                  </a:cubicBezTo>
                  <a:close/>
                </a:path>
              </a:pathLst>
            </a:custGeom>
            <a:noFill/>
            <a:ln w="158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2" name="Freeform 220">
              <a:extLst>
                <a:ext uri="{FF2B5EF4-FFF2-40B4-BE49-F238E27FC236}">
                  <a16:creationId xmlns:a16="http://schemas.microsoft.com/office/drawing/2014/main" id="{93F7B025-5300-425E-A26B-A81DB0537596}"/>
                </a:ext>
              </a:extLst>
            </p:cNvPr>
            <p:cNvSpPr>
              <a:spLocks/>
            </p:cNvSpPr>
            <p:nvPr/>
          </p:nvSpPr>
          <p:spPr bwMode="auto">
            <a:xfrm>
              <a:off x="138" y="547"/>
              <a:ext cx="77" cy="53"/>
            </a:xfrm>
            <a:custGeom>
              <a:avLst/>
              <a:gdLst>
                <a:gd name="T0" fmla="*/ 84 w 69"/>
                <a:gd name="T1" fmla="*/ 73 h 45"/>
                <a:gd name="T2" fmla="*/ 96 w 69"/>
                <a:gd name="T3" fmla="*/ 1 h 45"/>
                <a:gd name="T4" fmla="*/ 21 w 69"/>
                <a:gd name="T5" fmla="*/ 2 h 45"/>
                <a:gd name="T6" fmla="*/ 26 w 69"/>
                <a:gd name="T7" fmla="*/ 71 h 45"/>
                <a:gd name="T8" fmla="*/ 84 w 69"/>
                <a:gd name="T9" fmla="*/ 73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45">
                  <a:moveTo>
                    <a:pt x="60" y="45"/>
                  </a:moveTo>
                  <a:cubicBezTo>
                    <a:pt x="62" y="26"/>
                    <a:pt x="65" y="12"/>
                    <a:pt x="69" y="1"/>
                  </a:cubicBezTo>
                  <a:cubicBezTo>
                    <a:pt x="50" y="0"/>
                    <a:pt x="22" y="1"/>
                    <a:pt x="15" y="2"/>
                  </a:cubicBezTo>
                  <a:cubicBezTo>
                    <a:pt x="6" y="3"/>
                    <a:pt x="0" y="39"/>
                    <a:pt x="19" y="43"/>
                  </a:cubicBezTo>
                  <a:cubicBezTo>
                    <a:pt x="29" y="45"/>
                    <a:pt x="44" y="45"/>
                    <a:pt x="60" y="45"/>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3" name="Freeform 221">
              <a:extLst>
                <a:ext uri="{FF2B5EF4-FFF2-40B4-BE49-F238E27FC236}">
                  <a16:creationId xmlns:a16="http://schemas.microsoft.com/office/drawing/2014/main" id="{DEEC2453-C2DA-44E5-A55C-A1B44819ADBC}"/>
                </a:ext>
              </a:extLst>
            </p:cNvPr>
            <p:cNvSpPr>
              <a:spLocks/>
            </p:cNvSpPr>
            <p:nvPr/>
          </p:nvSpPr>
          <p:spPr bwMode="auto">
            <a:xfrm>
              <a:off x="166" y="264"/>
              <a:ext cx="81" cy="102"/>
            </a:xfrm>
            <a:custGeom>
              <a:avLst/>
              <a:gdLst>
                <a:gd name="T0" fmla="*/ 100 w 73"/>
                <a:gd name="T1" fmla="*/ 18 h 87"/>
                <a:gd name="T2" fmla="*/ 38 w 73"/>
                <a:gd name="T3" fmla="*/ 0 h 87"/>
                <a:gd name="T4" fmla="*/ 23 w 73"/>
                <a:gd name="T5" fmla="*/ 57 h 87"/>
                <a:gd name="T6" fmla="*/ 72 w 73"/>
                <a:gd name="T7" fmla="*/ 73 h 87"/>
                <a:gd name="T8" fmla="*/ 20 w 73"/>
                <a:gd name="T9" fmla="*/ 74 h 87"/>
                <a:gd name="T10" fmla="*/ 24 w 73"/>
                <a:gd name="T11" fmla="*/ 137 h 87"/>
                <a:gd name="T12" fmla="*/ 100 w 73"/>
                <a:gd name="T13" fmla="*/ 141 h 87"/>
                <a:gd name="T14" fmla="*/ 100 w 73"/>
                <a:gd name="T15" fmla="*/ 18 h 8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87">
                  <a:moveTo>
                    <a:pt x="73" y="11"/>
                  </a:moveTo>
                  <a:cubicBezTo>
                    <a:pt x="52" y="7"/>
                    <a:pt x="35" y="2"/>
                    <a:pt x="28" y="0"/>
                  </a:cubicBezTo>
                  <a:cubicBezTo>
                    <a:pt x="13" y="1"/>
                    <a:pt x="6" y="26"/>
                    <a:pt x="17" y="36"/>
                  </a:cubicBezTo>
                  <a:cubicBezTo>
                    <a:pt x="27" y="39"/>
                    <a:pt x="53" y="45"/>
                    <a:pt x="53" y="45"/>
                  </a:cubicBezTo>
                  <a:cubicBezTo>
                    <a:pt x="38" y="45"/>
                    <a:pt x="22" y="46"/>
                    <a:pt x="14" y="46"/>
                  </a:cubicBezTo>
                  <a:cubicBezTo>
                    <a:pt x="2" y="50"/>
                    <a:pt x="0" y="82"/>
                    <a:pt x="18" y="85"/>
                  </a:cubicBezTo>
                  <a:cubicBezTo>
                    <a:pt x="34" y="86"/>
                    <a:pt x="56" y="87"/>
                    <a:pt x="73" y="87"/>
                  </a:cubicBezTo>
                  <a:cubicBezTo>
                    <a:pt x="73" y="61"/>
                    <a:pt x="73" y="34"/>
                    <a:pt x="73" y="11"/>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4" name="Oval 273">
              <a:extLst>
                <a:ext uri="{FF2B5EF4-FFF2-40B4-BE49-F238E27FC236}">
                  <a16:creationId xmlns:a16="http://schemas.microsoft.com/office/drawing/2014/main" id="{F93534A6-5BFA-4F92-A572-7DA28B0F72CF}"/>
                </a:ext>
              </a:extLst>
            </p:cNvPr>
            <p:cNvSpPr>
              <a:spLocks noChangeArrowheads="1"/>
            </p:cNvSpPr>
            <p:nvPr/>
          </p:nvSpPr>
          <p:spPr bwMode="auto">
            <a:xfrm>
              <a:off x="250" y="209"/>
              <a:ext cx="127" cy="32"/>
            </a:xfrm>
            <a:prstGeom prst="ellipse">
              <a:avLst/>
            </a:prstGeom>
            <a:noFill/>
            <a:ln w="3175" cap="rnd">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endParaRPr lang="zh-TW" altLang="zh-TW"/>
            </a:p>
          </p:txBody>
        </p:sp>
        <p:sp>
          <p:nvSpPr>
            <p:cNvPr id="275" name="Freeform 223">
              <a:extLst>
                <a:ext uri="{FF2B5EF4-FFF2-40B4-BE49-F238E27FC236}">
                  <a16:creationId xmlns:a16="http://schemas.microsoft.com/office/drawing/2014/main" id="{FCAFBC26-EE37-47E7-A2D0-846583E3751E}"/>
                </a:ext>
              </a:extLst>
            </p:cNvPr>
            <p:cNvSpPr>
              <a:spLocks/>
            </p:cNvSpPr>
            <p:nvPr/>
          </p:nvSpPr>
          <p:spPr bwMode="auto">
            <a:xfrm>
              <a:off x="583" y="136"/>
              <a:ext cx="10" cy="7"/>
            </a:xfrm>
            <a:custGeom>
              <a:avLst/>
              <a:gdLst>
                <a:gd name="T0" fmla="*/ 0 w 9"/>
                <a:gd name="T1" fmla="*/ 9 h 6"/>
                <a:gd name="T2" fmla="*/ 12 w 9"/>
                <a:gd name="T3" fmla="*/ 0 h 6"/>
                <a:gd name="T4" fmla="*/ 0 60000 65536"/>
                <a:gd name="T5" fmla="*/ 0 60000 65536"/>
              </a:gdLst>
              <a:ahLst/>
              <a:cxnLst>
                <a:cxn ang="T4">
                  <a:pos x="T0" y="T1"/>
                </a:cxn>
                <a:cxn ang="T5">
                  <a:pos x="T2" y="T3"/>
                </a:cxn>
              </a:cxnLst>
              <a:rect l="0" t="0" r="r" b="b"/>
              <a:pathLst>
                <a:path w="9" h="6">
                  <a:moveTo>
                    <a:pt x="0" y="6"/>
                  </a:moveTo>
                  <a:cubicBezTo>
                    <a:pt x="2" y="6"/>
                    <a:pt x="6" y="3"/>
                    <a:pt x="9" y="0"/>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6" name="Freeform 224">
              <a:extLst>
                <a:ext uri="{FF2B5EF4-FFF2-40B4-BE49-F238E27FC236}">
                  <a16:creationId xmlns:a16="http://schemas.microsoft.com/office/drawing/2014/main" id="{27BCBE8E-2E0A-411A-98EE-01F20ABE1F46}"/>
                </a:ext>
              </a:extLst>
            </p:cNvPr>
            <p:cNvSpPr>
              <a:spLocks/>
            </p:cNvSpPr>
            <p:nvPr/>
          </p:nvSpPr>
          <p:spPr bwMode="auto">
            <a:xfrm>
              <a:off x="495" y="284"/>
              <a:ext cx="360" cy="336"/>
            </a:xfrm>
            <a:custGeom>
              <a:avLst/>
              <a:gdLst>
                <a:gd name="T0" fmla="*/ 2 w 326"/>
                <a:gd name="T1" fmla="*/ 467 h 285"/>
                <a:gd name="T2" fmla="*/ 34 w 326"/>
                <a:gd name="T3" fmla="*/ 264 h 285"/>
                <a:gd name="T4" fmla="*/ 52 w 326"/>
                <a:gd name="T5" fmla="*/ 202 h 285"/>
                <a:gd name="T6" fmla="*/ 52 w 326"/>
                <a:gd name="T7" fmla="*/ 202 h 285"/>
                <a:gd name="T8" fmla="*/ 52 w 326"/>
                <a:gd name="T9" fmla="*/ 202 h 285"/>
                <a:gd name="T10" fmla="*/ 47 w 326"/>
                <a:gd name="T11" fmla="*/ 164 h 285"/>
                <a:gd name="T12" fmla="*/ 44 w 326"/>
                <a:gd name="T13" fmla="*/ 163 h 285"/>
                <a:gd name="T14" fmla="*/ 78 w 326"/>
                <a:gd name="T15" fmla="*/ 0 h 285"/>
                <a:gd name="T16" fmla="*/ 80 w 326"/>
                <a:gd name="T17" fmla="*/ 1 h 285"/>
                <a:gd name="T18" fmla="*/ 126 w 326"/>
                <a:gd name="T19" fmla="*/ 9 h 285"/>
                <a:gd name="T20" fmla="*/ 126 w 326"/>
                <a:gd name="T21" fmla="*/ 9 h 285"/>
                <a:gd name="T22" fmla="*/ 184 w 326"/>
                <a:gd name="T23" fmla="*/ 7 h 285"/>
                <a:gd name="T24" fmla="*/ 422 w 326"/>
                <a:gd name="T25" fmla="*/ 8 h 285"/>
                <a:gd name="T26" fmla="*/ 421 w 326"/>
                <a:gd name="T27" fmla="*/ 77 h 285"/>
                <a:gd name="T28" fmla="*/ 350 w 326"/>
                <a:gd name="T29" fmla="*/ 86 h 285"/>
                <a:gd name="T30" fmla="*/ 421 w 326"/>
                <a:gd name="T31" fmla="*/ 93 h 285"/>
                <a:gd name="T32" fmla="*/ 414 w 326"/>
                <a:gd name="T33" fmla="*/ 156 h 285"/>
                <a:gd name="T34" fmla="*/ 179 w 326"/>
                <a:gd name="T35" fmla="*/ 296 h 285"/>
                <a:gd name="T36" fmla="*/ 157 w 326"/>
                <a:gd name="T37" fmla="*/ 382 h 2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6" h="285">
                  <a:moveTo>
                    <a:pt x="2" y="285"/>
                  </a:moveTo>
                  <a:cubicBezTo>
                    <a:pt x="0" y="248"/>
                    <a:pt x="7" y="202"/>
                    <a:pt x="25" y="161"/>
                  </a:cubicBezTo>
                  <a:cubicBezTo>
                    <a:pt x="33" y="144"/>
                    <a:pt x="37" y="132"/>
                    <a:pt x="39" y="123"/>
                  </a:cubicBezTo>
                  <a:cubicBezTo>
                    <a:pt x="39" y="123"/>
                    <a:pt x="39" y="123"/>
                    <a:pt x="39" y="123"/>
                  </a:cubicBezTo>
                  <a:cubicBezTo>
                    <a:pt x="39" y="123"/>
                    <a:pt x="39" y="123"/>
                    <a:pt x="39" y="123"/>
                  </a:cubicBezTo>
                  <a:cubicBezTo>
                    <a:pt x="43" y="109"/>
                    <a:pt x="40" y="103"/>
                    <a:pt x="35" y="100"/>
                  </a:cubicBezTo>
                  <a:cubicBezTo>
                    <a:pt x="33" y="99"/>
                    <a:pt x="33" y="99"/>
                    <a:pt x="33" y="99"/>
                  </a:cubicBezTo>
                  <a:cubicBezTo>
                    <a:pt x="19" y="38"/>
                    <a:pt x="38" y="9"/>
                    <a:pt x="58" y="0"/>
                  </a:cubicBezTo>
                  <a:cubicBezTo>
                    <a:pt x="59" y="1"/>
                    <a:pt x="59" y="1"/>
                    <a:pt x="59" y="1"/>
                  </a:cubicBezTo>
                  <a:cubicBezTo>
                    <a:pt x="67" y="4"/>
                    <a:pt x="78" y="5"/>
                    <a:pt x="93" y="6"/>
                  </a:cubicBezTo>
                  <a:cubicBezTo>
                    <a:pt x="93" y="6"/>
                    <a:pt x="93" y="6"/>
                    <a:pt x="93" y="6"/>
                  </a:cubicBezTo>
                  <a:cubicBezTo>
                    <a:pt x="105" y="6"/>
                    <a:pt x="120" y="5"/>
                    <a:pt x="137" y="4"/>
                  </a:cubicBezTo>
                  <a:cubicBezTo>
                    <a:pt x="189" y="0"/>
                    <a:pt x="264" y="5"/>
                    <a:pt x="313" y="5"/>
                  </a:cubicBezTo>
                  <a:cubicBezTo>
                    <a:pt x="326" y="9"/>
                    <a:pt x="325" y="45"/>
                    <a:pt x="312" y="47"/>
                  </a:cubicBezTo>
                  <a:cubicBezTo>
                    <a:pt x="289" y="49"/>
                    <a:pt x="260" y="53"/>
                    <a:pt x="260" y="53"/>
                  </a:cubicBezTo>
                  <a:cubicBezTo>
                    <a:pt x="301" y="55"/>
                    <a:pt x="312" y="57"/>
                    <a:pt x="312" y="57"/>
                  </a:cubicBezTo>
                  <a:cubicBezTo>
                    <a:pt x="323" y="60"/>
                    <a:pt x="321" y="92"/>
                    <a:pt x="308" y="95"/>
                  </a:cubicBezTo>
                  <a:cubicBezTo>
                    <a:pt x="256" y="98"/>
                    <a:pt x="172" y="62"/>
                    <a:pt x="133" y="181"/>
                  </a:cubicBezTo>
                  <a:cubicBezTo>
                    <a:pt x="127" y="199"/>
                    <a:pt x="120" y="214"/>
                    <a:pt x="117" y="233"/>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7" name="Freeform 225">
              <a:extLst>
                <a:ext uri="{FF2B5EF4-FFF2-40B4-BE49-F238E27FC236}">
                  <a16:creationId xmlns:a16="http://schemas.microsoft.com/office/drawing/2014/main" id="{0A8DF01A-4C20-4489-944F-928D3C811CBF}"/>
                </a:ext>
              </a:extLst>
            </p:cNvPr>
            <p:cNvSpPr>
              <a:spLocks/>
            </p:cNvSpPr>
            <p:nvPr/>
          </p:nvSpPr>
          <p:spPr bwMode="auto">
            <a:xfrm>
              <a:off x="559" y="277"/>
              <a:ext cx="39" cy="14"/>
            </a:xfrm>
            <a:custGeom>
              <a:avLst/>
              <a:gdLst>
                <a:gd name="T0" fmla="*/ 1 w 35"/>
                <a:gd name="T1" fmla="*/ 11 h 12"/>
                <a:gd name="T2" fmla="*/ 48 w 35"/>
                <a:gd name="T3" fmla="*/ 19 h 12"/>
                <a:gd name="T4" fmla="*/ 43 w 35"/>
                <a:gd name="T5" fmla="*/ 13 h 12"/>
                <a:gd name="T6" fmla="*/ 0 w 35"/>
                <a:gd name="T7" fmla="*/ 9 h 12"/>
                <a:gd name="T8" fmla="*/ 1 w 35"/>
                <a:gd name="T9" fmla="*/ 11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2">
                  <a:moveTo>
                    <a:pt x="1" y="7"/>
                  </a:moveTo>
                  <a:cubicBezTo>
                    <a:pt x="9" y="10"/>
                    <a:pt x="20" y="11"/>
                    <a:pt x="35" y="12"/>
                  </a:cubicBezTo>
                  <a:cubicBezTo>
                    <a:pt x="35" y="12"/>
                    <a:pt x="34" y="11"/>
                    <a:pt x="31" y="8"/>
                  </a:cubicBezTo>
                  <a:cubicBezTo>
                    <a:pt x="26" y="2"/>
                    <a:pt x="13" y="0"/>
                    <a:pt x="0" y="6"/>
                  </a:cubicBezTo>
                  <a:lnTo>
                    <a:pt x="1" y="7"/>
                  </a:ln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8" name="Freeform 226">
              <a:extLst>
                <a:ext uri="{FF2B5EF4-FFF2-40B4-BE49-F238E27FC236}">
                  <a16:creationId xmlns:a16="http://schemas.microsoft.com/office/drawing/2014/main" id="{77A2C3C8-FA4C-4001-9FD3-0F0F5134D79E}"/>
                </a:ext>
              </a:extLst>
            </p:cNvPr>
            <p:cNvSpPr>
              <a:spLocks/>
            </p:cNvSpPr>
            <p:nvPr/>
          </p:nvSpPr>
          <p:spPr bwMode="auto">
            <a:xfrm>
              <a:off x="685" y="393"/>
              <a:ext cx="64" cy="36"/>
            </a:xfrm>
            <a:custGeom>
              <a:avLst/>
              <a:gdLst>
                <a:gd name="T0" fmla="*/ 4 w 58"/>
                <a:gd name="T1" fmla="*/ 41 h 30"/>
                <a:gd name="T2" fmla="*/ 74 w 58"/>
                <a:gd name="T3" fmla="*/ 52 h 30"/>
                <a:gd name="T4" fmla="*/ 78 w 58"/>
                <a:gd name="T5" fmla="*/ 0 h 30"/>
                <a:gd name="T6" fmla="*/ 0 w 58"/>
                <a:gd name="T7" fmla="*/ 41 h 30"/>
                <a:gd name="T8" fmla="*/ 4 w 58"/>
                <a:gd name="T9" fmla="*/ 41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30">
                  <a:moveTo>
                    <a:pt x="4" y="23"/>
                  </a:moveTo>
                  <a:cubicBezTo>
                    <a:pt x="20" y="24"/>
                    <a:pt x="37" y="26"/>
                    <a:pt x="55" y="30"/>
                  </a:cubicBezTo>
                  <a:cubicBezTo>
                    <a:pt x="56" y="20"/>
                    <a:pt x="57" y="10"/>
                    <a:pt x="58" y="0"/>
                  </a:cubicBezTo>
                  <a:cubicBezTo>
                    <a:pt x="37" y="1"/>
                    <a:pt x="17" y="7"/>
                    <a:pt x="0" y="23"/>
                  </a:cubicBezTo>
                  <a:lnTo>
                    <a:pt x="4" y="23"/>
                  </a:ln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79" name="Freeform 227">
              <a:extLst>
                <a:ext uri="{FF2B5EF4-FFF2-40B4-BE49-F238E27FC236}">
                  <a16:creationId xmlns:a16="http://schemas.microsoft.com/office/drawing/2014/main" id="{8D81BF64-459D-4BF6-B0FE-730E491402E9}"/>
                </a:ext>
              </a:extLst>
            </p:cNvPr>
            <p:cNvSpPr>
              <a:spLocks/>
            </p:cNvSpPr>
            <p:nvPr/>
          </p:nvSpPr>
          <p:spPr bwMode="auto">
            <a:xfrm>
              <a:off x="188" y="464"/>
              <a:ext cx="241" cy="556"/>
            </a:xfrm>
            <a:custGeom>
              <a:avLst/>
              <a:gdLst>
                <a:gd name="T0" fmla="*/ 192 w 218"/>
                <a:gd name="T1" fmla="*/ 663 h 471"/>
                <a:gd name="T2" fmla="*/ 220 w 218"/>
                <a:gd name="T3" fmla="*/ 597 h 471"/>
                <a:gd name="T4" fmla="*/ 220 w 218"/>
                <a:gd name="T5" fmla="*/ 593 h 471"/>
                <a:gd name="T6" fmla="*/ 218 w 218"/>
                <a:gd name="T7" fmla="*/ 555 h 471"/>
                <a:gd name="T8" fmla="*/ 218 w 218"/>
                <a:gd name="T9" fmla="*/ 555 h 471"/>
                <a:gd name="T10" fmla="*/ 155 w 218"/>
                <a:gd name="T11" fmla="*/ 482 h 471"/>
                <a:gd name="T12" fmla="*/ 65 w 218"/>
                <a:gd name="T13" fmla="*/ 229 h 471"/>
                <a:gd name="T14" fmla="*/ 65 w 218"/>
                <a:gd name="T15" fmla="*/ 227 h 471"/>
                <a:gd name="T16" fmla="*/ 147 w 218"/>
                <a:gd name="T17" fmla="*/ 148 h 471"/>
                <a:gd name="T18" fmla="*/ 273 w 218"/>
                <a:gd name="T19" fmla="*/ 177 h 471"/>
                <a:gd name="T20" fmla="*/ 274 w 218"/>
                <a:gd name="T21" fmla="*/ 179 h 471"/>
                <a:gd name="T22" fmla="*/ 290 w 218"/>
                <a:gd name="T23" fmla="*/ 203 h 471"/>
                <a:gd name="T24" fmla="*/ 283 w 218"/>
                <a:gd name="T25" fmla="*/ 125 h 471"/>
                <a:gd name="T26" fmla="*/ 218 w 218"/>
                <a:gd name="T27" fmla="*/ 17 h 471"/>
                <a:gd name="T28" fmla="*/ 178 w 218"/>
                <a:gd name="T29" fmla="*/ 2 h 471"/>
                <a:gd name="T30" fmla="*/ 126 w 218"/>
                <a:gd name="T31" fmla="*/ 7 h 471"/>
                <a:gd name="T32" fmla="*/ 77 w 218"/>
                <a:gd name="T33" fmla="*/ 37 h 471"/>
                <a:gd name="T34" fmla="*/ 19 w 218"/>
                <a:gd name="T35" fmla="*/ 198 h 471"/>
                <a:gd name="T36" fmla="*/ 0 w 218"/>
                <a:gd name="T37" fmla="*/ 365 h 471"/>
                <a:gd name="T38" fmla="*/ 65 w 218"/>
                <a:gd name="T39" fmla="*/ 680 h 471"/>
                <a:gd name="T40" fmla="*/ 142 w 218"/>
                <a:gd name="T41" fmla="*/ 765 h 471"/>
                <a:gd name="T42" fmla="*/ 189 w 218"/>
                <a:gd name="T43" fmla="*/ 720 h 471"/>
                <a:gd name="T44" fmla="*/ 193 w 218"/>
                <a:gd name="T45" fmla="*/ 712 h 471"/>
                <a:gd name="T46" fmla="*/ 175 w 218"/>
                <a:gd name="T47" fmla="*/ 641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8" h="471">
                  <a:moveTo>
                    <a:pt x="142" y="403"/>
                  </a:moveTo>
                  <a:cubicBezTo>
                    <a:pt x="148" y="402"/>
                    <a:pt x="161" y="386"/>
                    <a:pt x="163" y="363"/>
                  </a:cubicBezTo>
                  <a:cubicBezTo>
                    <a:pt x="163" y="360"/>
                    <a:pt x="163" y="360"/>
                    <a:pt x="163" y="360"/>
                  </a:cubicBezTo>
                  <a:cubicBezTo>
                    <a:pt x="163" y="351"/>
                    <a:pt x="162" y="343"/>
                    <a:pt x="161" y="337"/>
                  </a:cubicBezTo>
                  <a:cubicBezTo>
                    <a:pt x="161" y="337"/>
                    <a:pt x="161" y="337"/>
                    <a:pt x="161" y="337"/>
                  </a:cubicBezTo>
                  <a:cubicBezTo>
                    <a:pt x="149" y="316"/>
                    <a:pt x="144" y="311"/>
                    <a:pt x="115" y="293"/>
                  </a:cubicBezTo>
                  <a:cubicBezTo>
                    <a:pt x="78" y="270"/>
                    <a:pt x="46" y="179"/>
                    <a:pt x="48" y="139"/>
                  </a:cubicBezTo>
                  <a:cubicBezTo>
                    <a:pt x="48" y="139"/>
                    <a:pt x="48" y="139"/>
                    <a:pt x="48" y="138"/>
                  </a:cubicBezTo>
                  <a:cubicBezTo>
                    <a:pt x="53" y="117"/>
                    <a:pt x="77" y="98"/>
                    <a:pt x="109" y="90"/>
                  </a:cubicBezTo>
                  <a:cubicBezTo>
                    <a:pt x="138" y="82"/>
                    <a:pt x="177" y="83"/>
                    <a:pt x="202" y="108"/>
                  </a:cubicBezTo>
                  <a:cubicBezTo>
                    <a:pt x="202" y="108"/>
                    <a:pt x="202" y="108"/>
                    <a:pt x="203" y="109"/>
                  </a:cubicBezTo>
                  <a:cubicBezTo>
                    <a:pt x="206" y="114"/>
                    <a:pt x="210" y="119"/>
                    <a:pt x="214" y="124"/>
                  </a:cubicBezTo>
                  <a:cubicBezTo>
                    <a:pt x="218" y="103"/>
                    <a:pt x="218" y="85"/>
                    <a:pt x="210" y="76"/>
                  </a:cubicBezTo>
                  <a:cubicBezTo>
                    <a:pt x="190" y="51"/>
                    <a:pt x="184" y="26"/>
                    <a:pt x="161" y="10"/>
                  </a:cubicBezTo>
                  <a:cubicBezTo>
                    <a:pt x="153" y="5"/>
                    <a:pt x="140" y="4"/>
                    <a:pt x="132" y="2"/>
                  </a:cubicBezTo>
                  <a:cubicBezTo>
                    <a:pt x="123" y="0"/>
                    <a:pt x="105" y="3"/>
                    <a:pt x="93" y="4"/>
                  </a:cubicBezTo>
                  <a:cubicBezTo>
                    <a:pt x="80" y="4"/>
                    <a:pt x="66" y="12"/>
                    <a:pt x="57" y="22"/>
                  </a:cubicBezTo>
                  <a:cubicBezTo>
                    <a:pt x="44" y="37"/>
                    <a:pt x="22" y="49"/>
                    <a:pt x="14" y="120"/>
                  </a:cubicBezTo>
                  <a:cubicBezTo>
                    <a:pt x="11" y="144"/>
                    <a:pt x="0" y="180"/>
                    <a:pt x="0" y="222"/>
                  </a:cubicBezTo>
                  <a:cubicBezTo>
                    <a:pt x="0" y="339"/>
                    <a:pt x="26" y="362"/>
                    <a:pt x="48" y="413"/>
                  </a:cubicBezTo>
                  <a:cubicBezTo>
                    <a:pt x="63" y="449"/>
                    <a:pt x="83" y="471"/>
                    <a:pt x="105" y="465"/>
                  </a:cubicBezTo>
                  <a:cubicBezTo>
                    <a:pt x="120" y="462"/>
                    <a:pt x="131" y="451"/>
                    <a:pt x="140" y="438"/>
                  </a:cubicBezTo>
                  <a:cubicBezTo>
                    <a:pt x="143" y="433"/>
                    <a:pt x="143" y="433"/>
                    <a:pt x="143" y="433"/>
                  </a:cubicBezTo>
                  <a:cubicBezTo>
                    <a:pt x="155" y="414"/>
                    <a:pt x="138" y="397"/>
                    <a:pt x="129" y="390"/>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0" name="Freeform 228">
              <a:extLst>
                <a:ext uri="{FF2B5EF4-FFF2-40B4-BE49-F238E27FC236}">
                  <a16:creationId xmlns:a16="http://schemas.microsoft.com/office/drawing/2014/main" id="{232163DA-0078-412A-B07F-A7F62B6228F2}"/>
                </a:ext>
              </a:extLst>
            </p:cNvPr>
            <p:cNvSpPr>
              <a:spLocks/>
            </p:cNvSpPr>
            <p:nvPr/>
          </p:nvSpPr>
          <p:spPr bwMode="auto">
            <a:xfrm>
              <a:off x="242" y="954"/>
              <a:ext cx="144" cy="237"/>
            </a:xfrm>
            <a:custGeom>
              <a:avLst/>
              <a:gdLst>
                <a:gd name="T0" fmla="*/ 78 w 130"/>
                <a:gd name="T1" fmla="*/ 83 h 201"/>
                <a:gd name="T2" fmla="*/ 76 w 130"/>
                <a:gd name="T3" fmla="*/ 83 h 201"/>
                <a:gd name="T4" fmla="*/ 0 w 130"/>
                <a:gd name="T5" fmla="*/ 0 h 201"/>
                <a:gd name="T6" fmla="*/ 10 w 130"/>
                <a:gd name="T7" fmla="*/ 99 h 201"/>
                <a:gd name="T8" fmla="*/ 12 w 130"/>
                <a:gd name="T9" fmla="*/ 304 h 201"/>
                <a:gd name="T10" fmla="*/ 12 w 130"/>
                <a:gd name="T11" fmla="*/ 304 h 201"/>
                <a:gd name="T12" fmla="*/ 12 w 130"/>
                <a:gd name="T13" fmla="*/ 305 h 201"/>
                <a:gd name="T14" fmla="*/ 95 w 130"/>
                <a:gd name="T15" fmla="*/ 329 h 201"/>
                <a:gd name="T16" fmla="*/ 177 w 130"/>
                <a:gd name="T17" fmla="*/ 305 h 201"/>
                <a:gd name="T18" fmla="*/ 177 w 130"/>
                <a:gd name="T19" fmla="*/ 304 h 201"/>
                <a:gd name="T20" fmla="*/ 177 w 130"/>
                <a:gd name="T21" fmla="*/ 304 h 201"/>
                <a:gd name="T22" fmla="*/ 177 w 130"/>
                <a:gd name="T23" fmla="*/ 165 h 201"/>
                <a:gd name="T24" fmla="*/ 162 w 130"/>
                <a:gd name="T25" fmla="*/ 157 h 201"/>
                <a:gd name="T26" fmla="*/ 78 w 130"/>
                <a:gd name="T27" fmla="*/ 83 h 2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01">
                  <a:moveTo>
                    <a:pt x="57" y="50"/>
                  </a:moveTo>
                  <a:cubicBezTo>
                    <a:pt x="57" y="50"/>
                    <a:pt x="57" y="50"/>
                    <a:pt x="56" y="50"/>
                  </a:cubicBezTo>
                  <a:cubicBezTo>
                    <a:pt x="34" y="56"/>
                    <a:pt x="15" y="35"/>
                    <a:pt x="0" y="0"/>
                  </a:cubicBezTo>
                  <a:cubicBezTo>
                    <a:pt x="4" y="21"/>
                    <a:pt x="7" y="43"/>
                    <a:pt x="7" y="60"/>
                  </a:cubicBezTo>
                  <a:cubicBezTo>
                    <a:pt x="7" y="122"/>
                    <a:pt x="8" y="147"/>
                    <a:pt x="9" y="186"/>
                  </a:cubicBezTo>
                  <a:cubicBezTo>
                    <a:pt x="9" y="186"/>
                    <a:pt x="9" y="186"/>
                    <a:pt x="9" y="186"/>
                  </a:cubicBezTo>
                  <a:cubicBezTo>
                    <a:pt x="9" y="186"/>
                    <a:pt x="9" y="187"/>
                    <a:pt x="9" y="187"/>
                  </a:cubicBezTo>
                  <a:cubicBezTo>
                    <a:pt x="9" y="195"/>
                    <a:pt x="36" y="201"/>
                    <a:pt x="70" y="201"/>
                  </a:cubicBezTo>
                  <a:cubicBezTo>
                    <a:pt x="103" y="201"/>
                    <a:pt x="130" y="195"/>
                    <a:pt x="130" y="187"/>
                  </a:cubicBezTo>
                  <a:cubicBezTo>
                    <a:pt x="130" y="187"/>
                    <a:pt x="130" y="186"/>
                    <a:pt x="130" y="186"/>
                  </a:cubicBezTo>
                  <a:cubicBezTo>
                    <a:pt x="130" y="186"/>
                    <a:pt x="130" y="186"/>
                    <a:pt x="130" y="186"/>
                  </a:cubicBezTo>
                  <a:cubicBezTo>
                    <a:pt x="130" y="101"/>
                    <a:pt x="130" y="101"/>
                    <a:pt x="130" y="101"/>
                  </a:cubicBezTo>
                  <a:cubicBezTo>
                    <a:pt x="127" y="100"/>
                    <a:pt x="123" y="98"/>
                    <a:pt x="119" y="96"/>
                  </a:cubicBezTo>
                  <a:cubicBezTo>
                    <a:pt x="99" y="87"/>
                    <a:pt x="77" y="72"/>
                    <a:pt x="57" y="50"/>
                  </a:cubicBezTo>
                  <a:close/>
                </a:path>
              </a:pathLst>
            </a:custGeom>
            <a:noFill/>
            <a:ln w="3175" cap="rnd">
              <a:solidFill>
                <a:srgbClr val="333333"/>
              </a:solidFill>
              <a:prstDash val="solid"/>
              <a:bevel/>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1" name="Freeform 229">
              <a:extLst>
                <a:ext uri="{FF2B5EF4-FFF2-40B4-BE49-F238E27FC236}">
                  <a16:creationId xmlns:a16="http://schemas.microsoft.com/office/drawing/2014/main" id="{996314ED-A3AE-4FED-BFDB-92E0C8FBF0C6}"/>
                </a:ext>
              </a:extLst>
            </p:cNvPr>
            <p:cNvSpPr>
              <a:spLocks/>
            </p:cNvSpPr>
            <p:nvPr/>
          </p:nvSpPr>
          <p:spPr bwMode="auto">
            <a:xfrm>
              <a:off x="376" y="91"/>
              <a:ext cx="362" cy="573"/>
            </a:xfrm>
            <a:custGeom>
              <a:avLst/>
              <a:gdLst>
                <a:gd name="T0" fmla="*/ 351 w 327"/>
                <a:gd name="T1" fmla="*/ 116 h 485"/>
                <a:gd name="T2" fmla="*/ 325 w 327"/>
                <a:gd name="T3" fmla="*/ 92 h 485"/>
                <a:gd name="T4" fmla="*/ 329 w 327"/>
                <a:gd name="T5" fmla="*/ 57 h 485"/>
                <a:gd name="T6" fmla="*/ 283 w 327"/>
                <a:gd name="T7" fmla="*/ 33 h 485"/>
                <a:gd name="T8" fmla="*/ 266 w 327"/>
                <a:gd name="T9" fmla="*/ 63 h 485"/>
                <a:gd name="T10" fmla="*/ 263 w 327"/>
                <a:gd name="T11" fmla="*/ 20 h 485"/>
                <a:gd name="T12" fmla="*/ 218 w 327"/>
                <a:gd name="T13" fmla="*/ 17 h 485"/>
                <a:gd name="T14" fmla="*/ 183 w 327"/>
                <a:gd name="T15" fmla="*/ 82 h 485"/>
                <a:gd name="T16" fmla="*/ 168 w 327"/>
                <a:gd name="T17" fmla="*/ 41 h 485"/>
                <a:gd name="T18" fmla="*/ 118 w 327"/>
                <a:gd name="T19" fmla="*/ 56 h 485"/>
                <a:gd name="T20" fmla="*/ 112 w 327"/>
                <a:gd name="T21" fmla="*/ 109 h 485"/>
                <a:gd name="T22" fmla="*/ 103 w 327"/>
                <a:gd name="T23" fmla="*/ 125 h 485"/>
                <a:gd name="T24" fmla="*/ 3 w 327"/>
                <a:gd name="T25" fmla="*/ 372 h 485"/>
                <a:gd name="T26" fmla="*/ 15 w 327"/>
                <a:gd name="T27" fmla="*/ 574 h 485"/>
                <a:gd name="T28" fmla="*/ 15 w 327"/>
                <a:gd name="T29" fmla="*/ 575 h 485"/>
                <a:gd name="T30" fmla="*/ 54 w 327"/>
                <a:gd name="T31" fmla="*/ 646 h 485"/>
                <a:gd name="T32" fmla="*/ 60 w 327"/>
                <a:gd name="T33" fmla="*/ 725 h 485"/>
                <a:gd name="T34" fmla="*/ 55 w 327"/>
                <a:gd name="T35" fmla="*/ 721 h 485"/>
                <a:gd name="T36" fmla="*/ 145 w 327"/>
                <a:gd name="T37" fmla="*/ 790 h 485"/>
                <a:gd name="T38" fmla="*/ 148 w 327"/>
                <a:gd name="T39" fmla="*/ 789 h 485"/>
                <a:gd name="T40" fmla="*/ 148 w 327"/>
                <a:gd name="T41" fmla="*/ 715 h 485"/>
                <a:gd name="T42" fmla="*/ 179 w 327"/>
                <a:gd name="T43" fmla="*/ 534 h 485"/>
                <a:gd name="T44" fmla="*/ 198 w 327"/>
                <a:gd name="T45" fmla="*/ 471 h 485"/>
                <a:gd name="T46" fmla="*/ 198 w 327"/>
                <a:gd name="T47" fmla="*/ 471 h 485"/>
                <a:gd name="T48" fmla="*/ 198 w 327"/>
                <a:gd name="T49" fmla="*/ 471 h 485"/>
                <a:gd name="T50" fmla="*/ 193 w 327"/>
                <a:gd name="T51" fmla="*/ 434 h 485"/>
                <a:gd name="T52" fmla="*/ 190 w 327"/>
                <a:gd name="T53" fmla="*/ 432 h 485"/>
                <a:gd name="T54" fmla="*/ 225 w 327"/>
                <a:gd name="T55" fmla="*/ 269 h 485"/>
                <a:gd name="T56" fmla="*/ 226 w 327"/>
                <a:gd name="T57" fmla="*/ 271 h 485"/>
                <a:gd name="T58" fmla="*/ 271 w 327"/>
                <a:gd name="T59" fmla="*/ 279 h 485"/>
                <a:gd name="T60" fmla="*/ 271 w 327"/>
                <a:gd name="T61" fmla="*/ 279 h 485"/>
                <a:gd name="T62" fmla="*/ 331 w 327"/>
                <a:gd name="T63" fmla="*/ 275 h 485"/>
                <a:gd name="T64" fmla="*/ 444 w 327"/>
                <a:gd name="T65" fmla="*/ 274 h 485"/>
                <a:gd name="T66" fmla="*/ 351 w 327"/>
                <a:gd name="T67" fmla="*/ 116 h 48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7" h="485">
                  <a:moveTo>
                    <a:pt x="258" y="70"/>
                  </a:moveTo>
                  <a:cubicBezTo>
                    <a:pt x="254" y="68"/>
                    <a:pt x="241" y="59"/>
                    <a:pt x="240" y="56"/>
                  </a:cubicBezTo>
                  <a:cubicBezTo>
                    <a:pt x="238" y="54"/>
                    <a:pt x="237" y="48"/>
                    <a:pt x="242" y="35"/>
                  </a:cubicBezTo>
                  <a:cubicBezTo>
                    <a:pt x="247" y="19"/>
                    <a:pt x="220" y="3"/>
                    <a:pt x="209" y="20"/>
                  </a:cubicBezTo>
                  <a:cubicBezTo>
                    <a:pt x="206" y="25"/>
                    <a:pt x="204" y="28"/>
                    <a:pt x="196" y="38"/>
                  </a:cubicBezTo>
                  <a:cubicBezTo>
                    <a:pt x="196" y="38"/>
                    <a:pt x="197" y="15"/>
                    <a:pt x="194" y="12"/>
                  </a:cubicBezTo>
                  <a:cubicBezTo>
                    <a:pt x="185" y="0"/>
                    <a:pt x="167" y="3"/>
                    <a:pt x="161" y="10"/>
                  </a:cubicBezTo>
                  <a:cubicBezTo>
                    <a:pt x="156" y="16"/>
                    <a:pt x="160" y="47"/>
                    <a:pt x="135" y="49"/>
                  </a:cubicBezTo>
                  <a:cubicBezTo>
                    <a:pt x="122" y="48"/>
                    <a:pt x="124" y="34"/>
                    <a:pt x="124" y="25"/>
                  </a:cubicBezTo>
                  <a:cubicBezTo>
                    <a:pt x="125" y="17"/>
                    <a:pt x="91" y="16"/>
                    <a:pt x="88" y="34"/>
                  </a:cubicBezTo>
                  <a:cubicBezTo>
                    <a:pt x="87" y="45"/>
                    <a:pt x="86" y="56"/>
                    <a:pt x="82" y="66"/>
                  </a:cubicBezTo>
                  <a:cubicBezTo>
                    <a:pt x="81" y="69"/>
                    <a:pt x="77" y="75"/>
                    <a:pt x="76" y="76"/>
                  </a:cubicBezTo>
                  <a:cubicBezTo>
                    <a:pt x="9" y="129"/>
                    <a:pt x="3" y="165"/>
                    <a:pt x="3" y="226"/>
                  </a:cubicBezTo>
                  <a:cubicBezTo>
                    <a:pt x="3" y="251"/>
                    <a:pt x="0" y="302"/>
                    <a:pt x="12" y="348"/>
                  </a:cubicBezTo>
                  <a:cubicBezTo>
                    <a:pt x="12" y="349"/>
                    <a:pt x="12" y="349"/>
                    <a:pt x="12" y="349"/>
                  </a:cubicBezTo>
                  <a:cubicBezTo>
                    <a:pt x="21" y="362"/>
                    <a:pt x="28" y="377"/>
                    <a:pt x="40" y="392"/>
                  </a:cubicBezTo>
                  <a:cubicBezTo>
                    <a:pt x="48" y="401"/>
                    <a:pt x="48" y="419"/>
                    <a:pt x="44" y="440"/>
                  </a:cubicBezTo>
                  <a:cubicBezTo>
                    <a:pt x="43" y="439"/>
                    <a:pt x="42" y="438"/>
                    <a:pt x="41" y="437"/>
                  </a:cubicBezTo>
                  <a:cubicBezTo>
                    <a:pt x="63" y="462"/>
                    <a:pt x="95" y="485"/>
                    <a:pt x="107" y="479"/>
                  </a:cubicBezTo>
                  <a:cubicBezTo>
                    <a:pt x="108" y="479"/>
                    <a:pt x="108" y="478"/>
                    <a:pt x="109" y="478"/>
                  </a:cubicBezTo>
                  <a:cubicBezTo>
                    <a:pt x="109" y="433"/>
                    <a:pt x="109" y="433"/>
                    <a:pt x="109" y="433"/>
                  </a:cubicBezTo>
                  <a:cubicBezTo>
                    <a:pt x="109" y="399"/>
                    <a:pt x="117" y="359"/>
                    <a:pt x="132" y="324"/>
                  </a:cubicBezTo>
                  <a:cubicBezTo>
                    <a:pt x="140" y="307"/>
                    <a:pt x="144" y="295"/>
                    <a:pt x="146" y="286"/>
                  </a:cubicBezTo>
                  <a:cubicBezTo>
                    <a:pt x="146" y="286"/>
                    <a:pt x="146" y="286"/>
                    <a:pt x="146" y="286"/>
                  </a:cubicBezTo>
                  <a:cubicBezTo>
                    <a:pt x="146" y="286"/>
                    <a:pt x="146" y="286"/>
                    <a:pt x="146" y="286"/>
                  </a:cubicBezTo>
                  <a:cubicBezTo>
                    <a:pt x="150" y="272"/>
                    <a:pt x="147" y="266"/>
                    <a:pt x="142" y="263"/>
                  </a:cubicBezTo>
                  <a:cubicBezTo>
                    <a:pt x="140" y="262"/>
                    <a:pt x="140" y="262"/>
                    <a:pt x="140" y="262"/>
                  </a:cubicBezTo>
                  <a:cubicBezTo>
                    <a:pt x="126" y="201"/>
                    <a:pt x="145" y="172"/>
                    <a:pt x="165" y="163"/>
                  </a:cubicBezTo>
                  <a:cubicBezTo>
                    <a:pt x="166" y="164"/>
                    <a:pt x="166" y="164"/>
                    <a:pt x="166" y="164"/>
                  </a:cubicBezTo>
                  <a:cubicBezTo>
                    <a:pt x="174" y="167"/>
                    <a:pt x="185" y="168"/>
                    <a:pt x="200" y="169"/>
                  </a:cubicBezTo>
                  <a:cubicBezTo>
                    <a:pt x="200" y="169"/>
                    <a:pt x="200" y="169"/>
                    <a:pt x="200" y="169"/>
                  </a:cubicBezTo>
                  <a:cubicBezTo>
                    <a:pt x="212" y="169"/>
                    <a:pt x="227" y="168"/>
                    <a:pt x="244" y="167"/>
                  </a:cubicBezTo>
                  <a:cubicBezTo>
                    <a:pt x="269" y="165"/>
                    <a:pt x="298" y="165"/>
                    <a:pt x="327" y="166"/>
                  </a:cubicBezTo>
                  <a:cubicBezTo>
                    <a:pt x="316" y="126"/>
                    <a:pt x="293" y="92"/>
                    <a:pt x="258" y="70"/>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2" name="Freeform 230">
              <a:extLst>
                <a:ext uri="{FF2B5EF4-FFF2-40B4-BE49-F238E27FC236}">
                  <a16:creationId xmlns:a16="http://schemas.microsoft.com/office/drawing/2014/main" id="{EB54F5C9-9489-4FE6-9A73-255DD7C968D9}"/>
                </a:ext>
              </a:extLst>
            </p:cNvPr>
            <p:cNvSpPr>
              <a:spLocks/>
            </p:cNvSpPr>
            <p:nvPr/>
          </p:nvSpPr>
          <p:spPr bwMode="auto">
            <a:xfrm>
              <a:off x="221" y="225"/>
              <a:ext cx="168" cy="306"/>
            </a:xfrm>
            <a:custGeom>
              <a:avLst/>
              <a:gdLst>
                <a:gd name="T0" fmla="*/ 0 w 151"/>
                <a:gd name="T1" fmla="*/ 424 h 260"/>
                <a:gd name="T2" fmla="*/ 37 w 151"/>
                <a:gd name="T3" fmla="*/ 367 h 260"/>
                <a:gd name="T4" fmla="*/ 87 w 151"/>
                <a:gd name="T5" fmla="*/ 338 h 260"/>
                <a:gd name="T6" fmla="*/ 140 w 151"/>
                <a:gd name="T7" fmla="*/ 334 h 260"/>
                <a:gd name="T8" fmla="*/ 180 w 151"/>
                <a:gd name="T9" fmla="*/ 347 h 260"/>
                <a:gd name="T10" fmla="*/ 186 w 151"/>
                <a:gd name="T11" fmla="*/ 353 h 260"/>
                <a:gd name="T12" fmla="*/ 188 w 151"/>
                <a:gd name="T13" fmla="*/ 355 h 260"/>
                <a:gd name="T14" fmla="*/ 194 w 151"/>
                <a:gd name="T15" fmla="*/ 359 h 260"/>
                <a:gd name="T16" fmla="*/ 195 w 151"/>
                <a:gd name="T17" fmla="*/ 361 h 260"/>
                <a:gd name="T18" fmla="*/ 198 w 151"/>
                <a:gd name="T19" fmla="*/ 367 h 260"/>
                <a:gd name="T20" fmla="*/ 199 w 151"/>
                <a:gd name="T21" fmla="*/ 368 h 260"/>
                <a:gd name="T22" fmla="*/ 206 w 151"/>
                <a:gd name="T23" fmla="*/ 375 h 260"/>
                <a:gd name="T24" fmla="*/ 208 w 151"/>
                <a:gd name="T25" fmla="*/ 368 h 260"/>
                <a:gd name="T26" fmla="*/ 195 w 151"/>
                <a:gd name="T27" fmla="*/ 55 h 260"/>
                <a:gd name="T28" fmla="*/ 194 w 151"/>
                <a:gd name="T29" fmla="*/ 2 h 260"/>
                <a:gd name="T30" fmla="*/ 113 w 151"/>
                <a:gd name="T31" fmla="*/ 22 h 260"/>
                <a:gd name="T32" fmla="*/ 36 w 151"/>
                <a:gd name="T33" fmla="*/ 0 h 260"/>
                <a:gd name="T34" fmla="*/ 34 w 151"/>
                <a:gd name="T35" fmla="*/ 6 h 260"/>
                <a:gd name="T36" fmla="*/ 32 w 151"/>
                <a:gd name="T37" fmla="*/ 49 h 260"/>
                <a:gd name="T38" fmla="*/ 33 w 151"/>
                <a:gd name="T39" fmla="*/ 257 h 260"/>
                <a:gd name="T40" fmla="*/ 0 w 151"/>
                <a:gd name="T41" fmla="*/ 424 h 2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1" h="260">
                  <a:moveTo>
                    <a:pt x="0" y="260"/>
                  </a:moveTo>
                  <a:cubicBezTo>
                    <a:pt x="9" y="241"/>
                    <a:pt x="19" y="233"/>
                    <a:pt x="27" y="225"/>
                  </a:cubicBezTo>
                  <a:cubicBezTo>
                    <a:pt x="36" y="215"/>
                    <a:pt x="50" y="207"/>
                    <a:pt x="63" y="207"/>
                  </a:cubicBezTo>
                  <a:cubicBezTo>
                    <a:pt x="75" y="206"/>
                    <a:pt x="93" y="203"/>
                    <a:pt x="102" y="205"/>
                  </a:cubicBezTo>
                  <a:cubicBezTo>
                    <a:pt x="110" y="207"/>
                    <a:pt x="123" y="208"/>
                    <a:pt x="131" y="213"/>
                  </a:cubicBezTo>
                  <a:cubicBezTo>
                    <a:pt x="132" y="214"/>
                    <a:pt x="134" y="215"/>
                    <a:pt x="135" y="217"/>
                  </a:cubicBezTo>
                  <a:cubicBezTo>
                    <a:pt x="136" y="217"/>
                    <a:pt x="136" y="217"/>
                    <a:pt x="137" y="218"/>
                  </a:cubicBezTo>
                  <a:cubicBezTo>
                    <a:pt x="138" y="219"/>
                    <a:pt x="139" y="219"/>
                    <a:pt x="140" y="220"/>
                  </a:cubicBezTo>
                  <a:cubicBezTo>
                    <a:pt x="140" y="221"/>
                    <a:pt x="141" y="221"/>
                    <a:pt x="141" y="222"/>
                  </a:cubicBezTo>
                  <a:cubicBezTo>
                    <a:pt x="142" y="223"/>
                    <a:pt x="143" y="224"/>
                    <a:pt x="144" y="225"/>
                  </a:cubicBezTo>
                  <a:cubicBezTo>
                    <a:pt x="144" y="225"/>
                    <a:pt x="145" y="225"/>
                    <a:pt x="145" y="226"/>
                  </a:cubicBezTo>
                  <a:cubicBezTo>
                    <a:pt x="146" y="227"/>
                    <a:pt x="147" y="229"/>
                    <a:pt x="149" y="230"/>
                  </a:cubicBezTo>
                  <a:cubicBezTo>
                    <a:pt x="151" y="226"/>
                    <a:pt x="151" y="226"/>
                    <a:pt x="151" y="226"/>
                  </a:cubicBezTo>
                  <a:cubicBezTo>
                    <a:pt x="145" y="210"/>
                    <a:pt x="142" y="100"/>
                    <a:pt x="141" y="34"/>
                  </a:cubicBezTo>
                  <a:cubicBezTo>
                    <a:pt x="140" y="14"/>
                    <a:pt x="140" y="10"/>
                    <a:pt x="140" y="2"/>
                  </a:cubicBezTo>
                  <a:cubicBezTo>
                    <a:pt x="136" y="9"/>
                    <a:pt x="112" y="14"/>
                    <a:pt x="83" y="14"/>
                  </a:cubicBezTo>
                  <a:cubicBezTo>
                    <a:pt x="52" y="14"/>
                    <a:pt x="26" y="8"/>
                    <a:pt x="26" y="0"/>
                  </a:cubicBezTo>
                  <a:cubicBezTo>
                    <a:pt x="26" y="0"/>
                    <a:pt x="26" y="2"/>
                    <a:pt x="25" y="3"/>
                  </a:cubicBezTo>
                  <a:cubicBezTo>
                    <a:pt x="24" y="13"/>
                    <a:pt x="24" y="15"/>
                    <a:pt x="23" y="31"/>
                  </a:cubicBezTo>
                  <a:cubicBezTo>
                    <a:pt x="22" y="68"/>
                    <a:pt x="23" y="117"/>
                    <a:pt x="24" y="157"/>
                  </a:cubicBezTo>
                  <a:cubicBezTo>
                    <a:pt x="25" y="186"/>
                    <a:pt x="17" y="222"/>
                    <a:pt x="0" y="260"/>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3" name="Freeform 231">
              <a:extLst>
                <a:ext uri="{FF2B5EF4-FFF2-40B4-BE49-F238E27FC236}">
                  <a16:creationId xmlns:a16="http://schemas.microsoft.com/office/drawing/2014/main" id="{55511D30-4447-468C-B346-1D58D3F0F4F9}"/>
                </a:ext>
              </a:extLst>
            </p:cNvPr>
            <p:cNvSpPr>
              <a:spLocks/>
            </p:cNvSpPr>
            <p:nvPr/>
          </p:nvSpPr>
          <p:spPr bwMode="auto">
            <a:xfrm>
              <a:off x="218" y="539"/>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0" y="0"/>
                  </a:cubicBezTo>
                  <a:cubicBezTo>
                    <a:pt x="0" y="0"/>
                    <a:pt x="0" y="0"/>
                    <a:pt x="0" y="0"/>
                  </a:cubicBezTo>
                  <a:cubicBezTo>
                    <a:pt x="0" y="0"/>
                    <a:pt x="0" y="0"/>
                    <a:pt x="0" y="0"/>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4" name="Freeform 232">
              <a:extLst>
                <a:ext uri="{FF2B5EF4-FFF2-40B4-BE49-F238E27FC236}">
                  <a16:creationId xmlns:a16="http://schemas.microsoft.com/office/drawing/2014/main" id="{B4B7D562-14E3-490A-98A5-83DEFAD7CC17}"/>
                </a:ext>
              </a:extLst>
            </p:cNvPr>
            <p:cNvSpPr>
              <a:spLocks/>
            </p:cNvSpPr>
            <p:nvPr/>
          </p:nvSpPr>
          <p:spPr bwMode="auto">
            <a:xfrm>
              <a:off x="623" y="1150"/>
              <a:ext cx="138" cy="54"/>
            </a:xfrm>
            <a:custGeom>
              <a:avLst/>
              <a:gdLst>
                <a:gd name="T0" fmla="*/ 54 w 125"/>
                <a:gd name="T1" fmla="*/ 15 h 46"/>
                <a:gd name="T2" fmla="*/ 0 w 125"/>
                <a:gd name="T3" fmla="*/ 0 h 46"/>
                <a:gd name="T4" fmla="*/ 0 w 125"/>
                <a:gd name="T5" fmla="*/ 48 h 46"/>
                <a:gd name="T6" fmla="*/ 0 w 125"/>
                <a:gd name="T7" fmla="*/ 56 h 46"/>
                <a:gd name="T8" fmla="*/ 83 w 125"/>
                <a:gd name="T9" fmla="*/ 74 h 46"/>
                <a:gd name="T10" fmla="*/ 166 w 125"/>
                <a:gd name="T11" fmla="*/ 58 h 46"/>
                <a:gd name="T12" fmla="*/ 168 w 125"/>
                <a:gd name="T13" fmla="*/ 54 h 46"/>
                <a:gd name="T14" fmla="*/ 168 w 125"/>
                <a:gd name="T15" fmla="*/ 34 h 46"/>
                <a:gd name="T16" fmla="*/ 54 w 125"/>
                <a:gd name="T17" fmla="*/ 15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 h="46">
                  <a:moveTo>
                    <a:pt x="40" y="9"/>
                  </a:moveTo>
                  <a:cubicBezTo>
                    <a:pt x="26" y="6"/>
                    <a:pt x="13" y="3"/>
                    <a:pt x="0" y="0"/>
                  </a:cubicBezTo>
                  <a:cubicBezTo>
                    <a:pt x="0" y="30"/>
                    <a:pt x="0" y="30"/>
                    <a:pt x="0" y="30"/>
                  </a:cubicBezTo>
                  <a:cubicBezTo>
                    <a:pt x="0" y="31"/>
                    <a:pt x="0" y="34"/>
                    <a:pt x="0" y="35"/>
                  </a:cubicBezTo>
                  <a:cubicBezTo>
                    <a:pt x="6" y="41"/>
                    <a:pt x="31" y="46"/>
                    <a:pt x="62" y="46"/>
                  </a:cubicBezTo>
                  <a:cubicBezTo>
                    <a:pt x="91" y="46"/>
                    <a:pt x="116" y="41"/>
                    <a:pt x="123" y="36"/>
                  </a:cubicBezTo>
                  <a:cubicBezTo>
                    <a:pt x="124" y="35"/>
                    <a:pt x="125" y="33"/>
                    <a:pt x="125" y="33"/>
                  </a:cubicBezTo>
                  <a:cubicBezTo>
                    <a:pt x="125" y="21"/>
                    <a:pt x="125" y="21"/>
                    <a:pt x="125" y="21"/>
                  </a:cubicBezTo>
                  <a:cubicBezTo>
                    <a:pt x="101" y="21"/>
                    <a:pt x="73" y="17"/>
                    <a:pt x="40" y="9"/>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5" name="Freeform 233">
              <a:extLst>
                <a:ext uri="{FF2B5EF4-FFF2-40B4-BE49-F238E27FC236}">
                  <a16:creationId xmlns:a16="http://schemas.microsoft.com/office/drawing/2014/main" id="{B67DB6E1-1770-4D6B-B018-ABC8FBF16E01}"/>
                </a:ext>
              </a:extLst>
            </p:cNvPr>
            <p:cNvSpPr>
              <a:spLocks/>
            </p:cNvSpPr>
            <p:nvPr/>
          </p:nvSpPr>
          <p:spPr bwMode="auto">
            <a:xfrm>
              <a:off x="530" y="396"/>
              <a:ext cx="12" cy="33"/>
            </a:xfrm>
            <a:custGeom>
              <a:avLst/>
              <a:gdLst>
                <a:gd name="T0" fmla="*/ 10 w 11"/>
                <a:gd name="T1" fmla="*/ 46 h 28"/>
                <a:gd name="T2" fmla="*/ 10 w 11"/>
                <a:gd name="T3" fmla="*/ 46 h 28"/>
                <a:gd name="T4" fmla="*/ 3 w 11"/>
                <a:gd name="T5" fmla="*/ 8 h 28"/>
                <a:gd name="T6" fmla="*/ 1 w 11"/>
                <a:gd name="T7" fmla="*/ 7 h 28"/>
                <a:gd name="T8" fmla="*/ 10 w 11"/>
                <a:gd name="T9" fmla="*/ 46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8">
                  <a:moveTo>
                    <a:pt x="7" y="28"/>
                  </a:moveTo>
                  <a:cubicBezTo>
                    <a:pt x="7" y="28"/>
                    <a:pt x="7" y="28"/>
                    <a:pt x="7" y="28"/>
                  </a:cubicBezTo>
                  <a:cubicBezTo>
                    <a:pt x="11" y="14"/>
                    <a:pt x="8" y="8"/>
                    <a:pt x="3" y="5"/>
                  </a:cubicBezTo>
                  <a:cubicBezTo>
                    <a:pt x="1" y="4"/>
                    <a:pt x="1" y="4"/>
                    <a:pt x="1" y="4"/>
                  </a:cubicBezTo>
                  <a:cubicBezTo>
                    <a:pt x="0" y="0"/>
                    <a:pt x="3" y="15"/>
                    <a:pt x="7" y="28"/>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6" name="Freeform 234">
              <a:extLst>
                <a:ext uri="{FF2B5EF4-FFF2-40B4-BE49-F238E27FC236}">
                  <a16:creationId xmlns:a16="http://schemas.microsoft.com/office/drawing/2014/main" id="{DEEADFBF-937A-40F8-8BC0-8E22D58DA412}"/>
                </a:ext>
              </a:extLst>
            </p:cNvPr>
            <p:cNvSpPr>
              <a:spLocks/>
            </p:cNvSpPr>
            <p:nvPr/>
          </p:nvSpPr>
          <p:spPr bwMode="auto">
            <a:xfrm>
              <a:off x="538" y="391"/>
              <a:ext cx="4" cy="34"/>
            </a:xfrm>
            <a:custGeom>
              <a:avLst/>
              <a:gdLst>
                <a:gd name="T0" fmla="*/ 0 w 4"/>
                <a:gd name="T1" fmla="*/ 0 h 29"/>
                <a:gd name="T2" fmla="*/ 1 w 4"/>
                <a:gd name="T3" fmla="*/ 47 h 29"/>
                <a:gd name="T4" fmla="*/ 0 60000 65536"/>
                <a:gd name="T5" fmla="*/ 0 60000 65536"/>
              </a:gdLst>
              <a:ahLst/>
              <a:cxnLst>
                <a:cxn ang="T4">
                  <a:pos x="T0" y="T1"/>
                </a:cxn>
                <a:cxn ang="T5">
                  <a:pos x="T2" y="T3"/>
                </a:cxn>
              </a:cxnLst>
              <a:rect l="0" t="0" r="r" b="b"/>
              <a:pathLst>
                <a:path w="4" h="29">
                  <a:moveTo>
                    <a:pt x="0" y="0"/>
                  </a:moveTo>
                  <a:cubicBezTo>
                    <a:pt x="3" y="4"/>
                    <a:pt x="4" y="19"/>
                    <a:pt x="1" y="29"/>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7" name="Freeform 235">
              <a:extLst>
                <a:ext uri="{FF2B5EF4-FFF2-40B4-BE49-F238E27FC236}">
                  <a16:creationId xmlns:a16="http://schemas.microsoft.com/office/drawing/2014/main" id="{E476070B-ABCA-4AAB-97AB-2D86B8CC1708}"/>
                </a:ext>
              </a:extLst>
            </p:cNvPr>
            <p:cNvSpPr>
              <a:spLocks/>
            </p:cNvSpPr>
            <p:nvPr/>
          </p:nvSpPr>
          <p:spPr bwMode="auto">
            <a:xfrm>
              <a:off x="787" y="554"/>
              <a:ext cx="22" cy="28"/>
            </a:xfrm>
            <a:custGeom>
              <a:avLst/>
              <a:gdLst>
                <a:gd name="T0" fmla="*/ 0 w 20"/>
                <a:gd name="T1" fmla="*/ 2 h 24"/>
                <a:gd name="T2" fmla="*/ 0 w 20"/>
                <a:gd name="T3" fmla="*/ 2 h 24"/>
                <a:gd name="T4" fmla="*/ 24 w 20"/>
                <a:gd name="T5" fmla="*/ 27 h 24"/>
                <a:gd name="T6" fmla="*/ 25 w 20"/>
                <a:gd name="T7" fmla="*/ 39 h 24"/>
                <a:gd name="T8" fmla="*/ 25 w 20"/>
                <a:gd name="T9" fmla="*/ 39 h 24"/>
                <a:gd name="T10" fmla="*/ 25 w 20"/>
                <a:gd name="T11" fmla="*/ 22 h 24"/>
                <a:gd name="T12" fmla="*/ 0 w 20"/>
                <a:gd name="T13" fmla="*/ 2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4">
                  <a:moveTo>
                    <a:pt x="0" y="2"/>
                  </a:moveTo>
                  <a:cubicBezTo>
                    <a:pt x="0" y="2"/>
                    <a:pt x="0" y="2"/>
                    <a:pt x="0" y="2"/>
                  </a:cubicBezTo>
                  <a:cubicBezTo>
                    <a:pt x="6" y="0"/>
                    <a:pt x="14" y="7"/>
                    <a:pt x="18" y="17"/>
                  </a:cubicBezTo>
                  <a:cubicBezTo>
                    <a:pt x="19" y="19"/>
                    <a:pt x="19" y="22"/>
                    <a:pt x="19" y="24"/>
                  </a:cubicBezTo>
                  <a:cubicBezTo>
                    <a:pt x="19" y="24"/>
                    <a:pt x="19" y="24"/>
                    <a:pt x="19" y="24"/>
                  </a:cubicBezTo>
                  <a:cubicBezTo>
                    <a:pt x="19" y="21"/>
                    <a:pt x="20" y="19"/>
                    <a:pt x="19" y="14"/>
                  </a:cubicBezTo>
                  <a:cubicBezTo>
                    <a:pt x="15" y="3"/>
                    <a:pt x="7"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8" name="Freeform 236">
              <a:extLst>
                <a:ext uri="{FF2B5EF4-FFF2-40B4-BE49-F238E27FC236}">
                  <a16:creationId xmlns:a16="http://schemas.microsoft.com/office/drawing/2014/main" id="{3B84A0D1-A95E-4291-8179-0D758BAC2D75}"/>
                </a:ext>
              </a:extLst>
            </p:cNvPr>
            <p:cNvSpPr>
              <a:spLocks/>
            </p:cNvSpPr>
            <p:nvPr/>
          </p:nvSpPr>
          <p:spPr bwMode="auto">
            <a:xfrm>
              <a:off x="761" y="509"/>
              <a:ext cx="20" cy="26"/>
            </a:xfrm>
            <a:custGeom>
              <a:avLst/>
              <a:gdLst>
                <a:gd name="T0" fmla="*/ 0 w 18"/>
                <a:gd name="T1" fmla="*/ 0 h 22"/>
                <a:gd name="T2" fmla="*/ 12 w 18"/>
                <a:gd name="T3" fmla="*/ 11 h 22"/>
                <a:gd name="T4" fmla="*/ 24 w 18"/>
                <a:gd name="T5" fmla="*/ 37 h 22"/>
                <a:gd name="T6" fmla="*/ 24 w 18"/>
                <a:gd name="T7" fmla="*/ 37 h 22"/>
                <a:gd name="T8" fmla="*/ 14 w 18"/>
                <a:gd name="T9" fmla="*/ 8 h 22"/>
                <a:gd name="T10" fmla="*/ 0 w 18"/>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2">
                  <a:moveTo>
                    <a:pt x="0" y="0"/>
                  </a:moveTo>
                  <a:cubicBezTo>
                    <a:pt x="3" y="1"/>
                    <a:pt x="6" y="4"/>
                    <a:pt x="9" y="7"/>
                  </a:cubicBezTo>
                  <a:cubicBezTo>
                    <a:pt x="14" y="12"/>
                    <a:pt x="17" y="17"/>
                    <a:pt x="18" y="22"/>
                  </a:cubicBezTo>
                  <a:cubicBezTo>
                    <a:pt x="18" y="22"/>
                    <a:pt x="18" y="22"/>
                    <a:pt x="18" y="22"/>
                  </a:cubicBezTo>
                  <a:cubicBezTo>
                    <a:pt x="17" y="17"/>
                    <a:pt x="16" y="10"/>
                    <a:pt x="11" y="5"/>
                  </a:cubicBezTo>
                  <a:cubicBezTo>
                    <a:pt x="8" y="2"/>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89" name="Freeform 237">
              <a:extLst>
                <a:ext uri="{FF2B5EF4-FFF2-40B4-BE49-F238E27FC236}">
                  <a16:creationId xmlns:a16="http://schemas.microsoft.com/office/drawing/2014/main" id="{269D7D3C-0926-4CA3-A820-4D173A184D9A}"/>
                </a:ext>
              </a:extLst>
            </p:cNvPr>
            <p:cNvSpPr>
              <a:spLocks/>
            </p:cNvSpPr>
            <p:nvPr/>
          </p:nvSpPr>
          <p:spPr bwMode="auto">
            <a:xfrm>
              <a:off x="155" y="490"/>
              <a:ext cx="81" cy="49"/>
            </a:xfrm>
            <a:custGeom>
              <a:avLst/>
              <a:gdLst>
                <a:gd name="T0" fmla="*/ 14 w 73"/>
                <a:gd name="T1" fmla="*/ 1 h 41"/>
                <a:gd name="T2" fmla="*/ 20 w 73"/>
                <a:gd name="T3" fmla="*/ 67 h 41"/>
                <a:gd name="T4" fmla="*/ 78 w 73"/>
                <a:gd name="T5" fmla="*/ 71 h 41"/>
                <a:gd name="T6" fmla="*/ 82 w 73"/>
                <a:gd name="T7" fmla="*/ 60 h 41"/>
                <a:gd name="T8" fmla="*/ 82 w 73"/>
                <a:gd name="T9" fmla="*/ 60 h 41"/>
                <a:gd name="T10" fmla="*/ 100 w 73"/>
                <a:gd name="T11" fmla="*/ 0 h 41"/>
                <a:gd name="T12" fmla="*/ 14 w 73"/>
                <a:gd name="T13" fmla="*/ 1 h 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41">
                  <a:moveTo>
                    <a:pt x="11" y="1"/>
                  </a:moveTo>
                  <a:cubicBezTo>
                    <a:pt x="1" y="6"/>
                    <a:pt x="0" y="36"/>
                    <a:pt x="14" y="39"/>
                  </a:cubicBezTo>
                  <a:cubicBezTo>
                    <a:pt x="22" y="41"/>
                    <a:pt x="41" y="41"/>
                    <a:pt x="57" y="41"/>
                  </a:cubicBezTo>
                  <a:cubicBezTo>
                    <a:pt x="58" y="39"/>
                    <a:pt x="59" y="37"/>
                    <a:pt x="60" y="35"/>
                  </a:cubicBezTo>
                  <a:cubicBezTo>
                    <a:pt x="60" y="35"/>
                    <a:pt x="60" y="35"/>
                    <a:pt x="60" y="35"/>
                  </a:cubicBezTo>
                  <a:cubicBezTo>
                    <a:pt x="65" y="23"/>
                    <a:pt x="69" y="11"/>
                    <a:pt x="73" y="0"/>
                  </a:cubicBezTo>
                  <a:cubicBezTo>
                    <a:pt x="50" y="0"/>
                    <a:pt x="22" y="0"/>
                    <a:pt x="11" y="1"/>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0" name="Freeform 238">
              <a:extLst>
                <a:ext uri="{FF2B5EF4-FFF2-40B4-BE49-F238E27FC236}">
                  <a16:creationId xmlns:a16="http://schemas.microsoft.com/office/drawing/2014/main" id="{EA61DFE0-251F-43FF-8935-0E1512D73A59}"/>
                </a:ext>
              </a:extLst>
            </p:cNvPr>
            <p:cNvSpPr>
              <a:spLocks noEditPoints="1"/>
            </p:cNvSpPr>
            <p:nvPr/>
          </p:nvSpPr>
          <p:spPr bwMode="auto">
            <a:xfrm>
              <a:off x="809" y="441"/>
              <a:ext cx="105" cy="155"/>
            </a:xfrm>
            <a:custGeom>
              <a:avLst/>
              <a:gdLst>
                <a:gd name="T0" fmla="*/ 99 w 95"/>
                <a:gd name="T1" fmla="*/ 78 h 132"/>
                <a:gd name="T2" fmla="*/ 53 w 95"/>
                <a:gd name="T3" fmla="*/ 92 h 132"/>
                <a:gd name="T4" fmla="*/ 67 w 95"/>
                <a:gd name="T5" fmla="*/ 134 h 132"/>
                <a:gd name="T6" fmla="*/ 84 w 95"/>
                <a:gd name="T7" fmla="*/ 214 h 132"/>
                <a:gd name="T8" fmla="*/ 84 w 95"/>
                <a:gd name="T9" fmla="*/ 214 h 132"/>
                <a:gd name="T10" fmla="*/ 113 w 95"/>
                <a:gd name="T11" fmla="*/ 133 h 132"/>
                <a:gd name="T12" fmla="*/ 99 w 95"/>
                <a:gd name="T13" fmla="*/ 78 h 132"/>
                <a:gd name="T14" fmla="*/ 76 w 95"/>
                <a:gd name="T15" fmla="*/ 0 h 132"/>
                <a:gd name="T16" fmla="*/ 0 w 95"/>
                <a:gd name="T17" fmla="*/ 22 h 132"/>
                <a:gd name="T18" fmla="*/ 48 w 95"/>
                <a:gd name="T19" fmla="*/ 81 h 132"/>
                <a:gd name="T20" fmla="*/ 86 w 95"/>
                <a:gd name="T21" fmla="*/ 53 h 132"/>
                <a:gd name="T22" fmla="*/ 76 w 95"/>
                <a:gd name="T23" fmla="*/ 0 h 1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132">
                  <a:moveTo>
                    <a:pt x="73" y="48"/>
                  </a:moveTo>
                  <a:cubicBezTo>
                    <a:pt x="65" y="47"/>
                    <a:pt x="59" y="48"/>
                    <a:pt x="39" y="56"/>
                  </a:cubicBezTo>
                  <a:cubicBezTo>
                    <a:pt x="44" y="64"/>
                    <a:pt x="48" y="73"/>
                    <a:pt x="50" y="83"/>
                  </a:cubicBezTo>
                  <a:cubicBezTo>
                    <a:pt x="57" y="107"/>
                    <a:pt x="55" y="113"/>
                    <a:pt x="62" y="132"/>
                  </a:cubicBezTo>
                  <a:cubicBezTo>
                    <a:pt x="62" y="132"/>
                    <a:pt x="62" y="132"/>
                    <a:pt x="62" y="132"/>
                  </a:cubicBezTo>
                  <a:cubicBezTo>
                    <a:pt x="57" y="111"/>
                    <a:pt x="72" y="89"/>
                    <a:pt x="83" y="82"/>
                  </a:cubicBezTo>
                  <a:cubicBezTo>
                    <a:pt x="95" y="75"/>
                    <a:pt x="85" y="49"/>
                    <a:pt x="73" y="48"/>
                  </a:cubicBezTo>
                  <a:close/>
                  <a:moveTo>
                    <a:pt x="56" y="0"/>
                  </a:moveTo>
                  <a:cubicBezTo>
                    <a:pt x="56" y="0"/>
                    <a:pt x="21" y="1"/>
                    <a:pt x="0" y="14"/>
                  </a:cubicBezTo>
                  <a:cubicBezTo>
                    <a:pt x="10" y="21"/>
                    <a:pt x="24" y="33"/>
                    <a:pt x="35" y="50"/>
                  </a:cubicBezTo>
                  <a:cubicBezTo>
                    <a:pt x="39" y="45"/>
                    <a:pt x="49" y="40"/>
                    <a:pt x="64" y="32"/>
                  </a:cubicBezTo>
                  <a:cubicBezTo>
                    <a:pt x="70" y="26"/>
                    <a:pt x="70" y="6"/>
                    <a:pt x="56" y="0"/>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1" name="Freeform 239">
              <a:extLst>
                <a:ext uri="{FF2B5EF4-FFF2-40B4-BE49-F238E27FC236}">
                  <a16:creationId xmlns:a16="http://schemas.microsoft.com/office/drawing/2014/main" id="{DDDF2241-9300-479A-9C22-762ACF0720BC}"/>
                </a:ext>
              </a:extLst>
            </p:cNvPr>
            <p:cNvSpPr>
              <a:spLocks/>
            </p:cNvSpPr>
            <p:nvPr/>
          </p:nvSpPr>
          <p:spPr bwMode="auto">
            <a:xfrm>
              <a:off x="304" y="421"/>
              <a:ext cx="711" cy="769"/>
            </a:xfrm>
            <a:custGeom>
              <a:avLst/>
              <a:gdLst>
                <a:gd name="T0" fmla="*/ 797 w 642"/>
                <a:gd name="T1" fmla="*/ 521 h 652"/>
                <a:gd name="T2" fmla="*/ 707 w 642"/>
                <a:gd name="T3" fmla="*/ 257 h 652"/>
                <a:gd name="T4" fmla="*/ 704 w 642"/>
                <a:gd name="T5" fmla="*/ 245 h 652"/>
                <a:gd name="T6" fmla="*/ 704 w 642"/>
                <a:gd name="T7" fmla="*/ 245 h 652"/>
                <a:gd name="T8" fmla="*/ 687 w 642"/>
                <a:gd name="T9" fmla="*/ 164 h 652"/>
                <a:gd name="T10" fmla="*/ 672 w 642"/>
                <a:gd name="T11" fmla="*/ 119 h 652"/>
                <a:gd name="T12" fmla="*/ 667 w 642"/>
                <a:gd name="T13" fmla="*/ 110 h 652"/>
                <a:gd name="T14" fmla="*/ 619 w 642"/>
                <a:gd name="T15" fmla="*/ 52 h 652"/>
                <a:gd name="T16" fmla="*/ 472 w 642"/>
                <a:gd name="T17" fmla="*/ 0 h 652"/>
                <a:gd name="T18" fmla="*/ 465 w 642"/>
                <a:gd name="T19" fmla="*/ 1 h 652"/>
                <a:gd name="T20" fmla="*/ 437 w 642"/>
                <a:gd name="T21" fmla="*/ 45 h 652"/>
                <a:gd name="T22" fmla="*/ 441 w 642"/>
                <a:gd name="T23" fmla="*/ 45 h 652"/>
                <a:gd name="T24" fmla="*/ 586 w 642"/>
                <a:gd name="T25" fmla="*/ 71 h 652"/>
                <a:gd name="T26" fmla="*/ 677 w 642"/>
                <a:gd name="T27" fmla="*/ 281 h 652"/>
                <a:gd name="T28" fmla="*/ 674 w 642"/>
                <a:gd name="T29" fmla="*/ 284 h 652"/>
                <a:gd name="T30" fmla="*/ 704 w 642"/>
                <a:gd name="T31" fmla="*/ 366 h 652"/>
                <a:gd name="T32" fmla="*/ 762 w 642"/>
                <a:gd name="T33" fmla="*/ 551 h 652"/>
                <a:gd name="T34" fmla="*/ 693 w 642"/>
                <a:gd name="T35" fmla="*/ 889 h 652"/>
                <a:gd name="T36" fmla="*/ 693 w 642"/>
                <a:gd name="T37" fmla="*/ 890 h 652"/>
                <a:gd name="T38" fmla="*/ 692 w 642"/>
                <a:gd name="T39" fmla="*/ 890 h 652"/>
                <a:gd name="T40" fmla="*/ 420 w 642"/>
                <a:gd name="T41" fmla="*/ 922 h 652"/>
                <a:gd name="T42" fmla="*/ 81 w 642"/>
                <a:gd name="T43" fmla="*/ 627 h 652"/>
                <a:gd name="T44" fmla="*/ 76 w 642"/>
                <a:gd name="T45" fmla="*/ 613 h 652"/>
                <a:gd name="T46" fmla="*/ 76 w 642"/>
                <a:gd name="T47" fmla="*/ 613 h 652"/>
                <a:gd name="T48" fmla="*/ 79 w 642"/>
                <a:gd name="T49" fmla="*/ 651 h 652"/>
                <a:gd name="T50" fmla="*/ 79 w 642"/>
                <a:gd name="T51" fmla="*/ 657 h 652"/>
                <a:gd name="T52" fmla="*/ 50 w 642"/>
                <a:gd name="T53" fmla="*/ 722 h 652"/>
                <a:gd name="T54" fmla="*/ 49 w 642"/>
                <a:gd name="T55" fmla="*/ 722 h 652"/>
                <a:gd name="T56" fmla="*/ 52 w 642"/>
                <a:gd name="T57" fmla="*/ 770 h 652"/>
                <a:gd name="T58" fmla="*/ 48 w 642"/>
                <a:gd name="T59" fmla="*/ 778 h 652"/>
                <a:gd name="T60" fmla="*/ 0 w 642"/>
                <a:gd name="T61" fmla="*/ 823 h 652"/>
                <a:gd name="T62" fmla="*/ 86 w 642"/>
                <a:gd name="T63" fmla="*/ 899 h 652"/>
                <a:gd name="T64" fmla="*/ 445 w 642"/>
                <a:gd name="T65" fmla="*/ 1030 h 652"/>
                <a:gd name="T66" fmla="*/ 731 w 642"/>
                <a:gd name="T67" fmla="*/ 1005 h 652"/>
                <a:gd name="T68" fmla="*/ 797 w 642"/>
                <a:gd name="T69" fmla="*/ 521 h 6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42" h="652">
                  <a:moveTo>
                    <a:pt x="587" y="318"/>
                  </a:moveTo>
                  <a:cubicBezTo>
                    <a:pt x="556" y="224"/>
                    <a:pt x="520" y="157"/>
                    <a:pt x="520" y="157"/>
                  </a:cubicBezTo>
                  <a:cubicBezTo>
                    <a:pt x="519" y="155"/>
                    <a:pt x="519" y="152"/>
                    <a:pt x="518" y="149"/>
                  </a:cubicBezTo>
                  <a:cubicBezTo>
                    <a:pt x="518" y="149"/>
                    <a:pt x="518" y="149"/>
                    <a:pt x="518" y="149"/>
                  </a:cubicBezTo>
                  <a:cubicBezTo>
                    <a:pt x="511" y="130"/>
                    <a:pt x="513" y="124"/>
                    <a:pt x="506" y="100"/>
                  </a:cubicBezTo>
                  <a:cubicBezTo>
                    <a:pt x="504" y="90"/>
                    <a:pt x="500" y="81"/>
                    <a:pt x="495" y="73"/>
                  </a:cubicBezTo>
                  <a:cubicBezTo>
                    <a:pt x="493" y="70"/>
                    <a:pt x="492" y="68"/>
                    <a:pt x="491" y="67"/>
                  </a:cubicBezTo>
                  <a:cubicBezTo>
                    <a:pt x="480" y="50"/>
                    <a:pt x="466" y="38"/>
                    <a:pt x="456" y="31"/>
                  </a:cubicBezTo>
                  <a:cubicBezTo>
                    <a:pt x="424" y="7"/>
                    <a:pt x="381" y="2"/>
                    <a:pt x="348" y="0"/>
                  </a:cubicBezTo>
                  <a:cubicBezTo>
                    <a:pt x="342" y="1"/>
                    <a:pt x="342" y="1"/>
                    <a:pt x="342" y="1"/>
                  </a:cubicBezTo>
                  <a:cubicBezTo>
                    <a:pt x="335" y="8"/>
                    <a:pt x="328" y="16"/>
                    <a:pt x="322" y="27"/>
                  </a:cubicBezTo>
                  <a:cubicBezTo>
                    <a:pt x="324" y="27"/>
                    <a:pt x="324" y="27"/>
                    <a:pt x="324" y="27"/>
                  </a:cubicBezTo>
                  <a:cubicBezTo>
                    <a:pt x="355" y="24"/>
                    <a:pt x="393" y="26"/>
                    <a:pt x="432" y="43"/>
                  </a:cubicBezTo>
                  <a:cubicBezTo>
                    <a:pt x="488" y="68"/>
                    <a:pt x="510" y="111"/>
                    <a:pt x="498" y="171"/>
                  </a:cubicBezTo>
                  <a:cubicBezTo>
                    <a:pt x="497" y="173"/>
                    <a:pt x="497" y="173"/>
                    <a:pt x="497" y="173"/>
                  </a:cubicBezTo>
                  <a:cubicBezTo>
                    <a:pt x="496" y="178"/>
                    <a:pt x="507" y="201"/>
                    <a:pt x="518" y="223"/>
                  </a:cubicBezTo>
                  <a:cubicBezTo>
                    <a:pt x="532" y="252"/>
                    <a:pt x="544" y="289"/>
                    <a:pt x="561" y="336"/>
                  </a:cubicBezTo>
                  <a:cubicBezTo>
                    <a:pt x="593" y="427"/>
                    <a:pt x="569" y="497"/>
                    <a:pt x="510" y="542"/>
                  </a:cubicBezTo>
                  <a:cubicBezTo>
                    <a:pt x="510" y="543"/>
                    <a:pt x="510" y="543"/>
                    <a:pt x="510" y="543"/>
                  </a:cubicBezTo>
                  <a:cubicBezTo>
                    <a:pt x="509" y="543"/>
                    <a:pt x="509" y="543"/>
                    <a:pt x="509" y="543"/>
                  </a:cubicBezTo>
                  <a:cubicBezTo>
                    <a:pt x="484" y="556"/>
                    <a:pt x="456" y="598"/>
                    <a:pt x="309" y="562"/>
                  </a:cubicBezTo>
                  <a:cubicBezTo>
                    <a:pt x="163" y="526"/>
                    <a:pt x="78" y="418"/>
                    <a:pt x="60" y="382"/>
                  </a:cubicBezTo>
                  <a:cubicBezTo>
                    <a:pt x="58" y="379"/>
                    <a:pt x="57" y="376"/>
                    <a:pt x="56" y="374"/>
                  </a:cubicBezTo>
                  <a:cubicBezTo>
                    <a:pt x="56" y="374"/>
                    <a:pt x="56" y="374"/>
                    <a:pt x="56" y="374"/>
                  </a:cubicBezTo>
                  <a:cubicBezTo>
                    <a:pt x="57" y="380"/>
                    <a:pt x="58" y="388"/>
                    <a:pt x="58" y="397"/>
                  </a:cubicBezTo>
                  <a:cubicBezTo>
                    <a:pt x="58" y="400"/>
                    <a:pt x="58" y="400"/>
                    <a:pt x="58" y="400"/>
                  </a:cubicBezTo>
                  <a:cubicBezTo>
                    <a:pt x="56" y="423"/>
                    <a:pt x="43" y="439"/>
                    <a:pt x="37" y="440"/>
                  </a:cubicBezTo>
                  <a:cubicBezTo>
                    <a:pt x="36" y="440"/>
                    <a:pt x="36" y="440"/>
                    <a:pt x="36" y="440"/>
                  </a:cubicBezTo>
                  <a:cubicBezTo>
                    <a:pt x="42" y="448"/>
                    <a:pt x="45" y="459"/>
                    <a:pt x="38" y="470"/>
                  </a:cubicBezTo>
                  <a:cubicBezTo>
                    <a:pt x="35" y="475"/>
                    <a:pt x="35" y="475"/>
                    <a:pt x="35" y="475"/>
                  </a:cubicBezTo>
                  <a:cubicBezTo>
                    <a:pt x="26" y="488"/>
                    <a:pt x="15" y="499"/>
                    <a:pt x="0" y="502"/>
                  </a:cubicBezTo>
                  <a:cubicBezTo>
                    <a:pt x="21" y="524"/>
                    <a:pt x="43" y="539"/>
                    <a:pt x="63" y="548"/>
                  </a:cubicBezTo>
                  <a:cubicBezTo>
                    <a:pt x="130" y="579"/>
                    <a:pt x="222" y="603"/>
                    <a:pt x="328" y="627"/>
                  </a:cubicBezTo>
                  <a:cubicBezTo>
                    <a:pt x="434" y="652"/>
                    <a:pt x="490" y="634"/>
                    <a:pt x="538" y="612"/>
                  </a:cubicBezTo>
                  <a:cubicBezTo>
                    <a:pt x="611" y="579"/>
                    <a:pt x="642" y="473"/>
                    <a:pt x="587" y="318"/>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2" name="Freeform 240">
              <a:extLst>
                <a:ext uri="{FF2B5EF4-FFF2-40B4-BE49-F238E27FC236}">
                  <a16:creationId xmlns:a16="http://schemas.microsoft.com/office/drawing/2014/main" id="{8A7362F1-6120-4EC9-8860-56E37F5EFB2F}"/>
                </a:ext>
              </a:extLst>
            </p:cNvPr>
            <p:cNvSpPr>
              <a:spLocks/>
            </p:cNvSpPr>
            <p:nvPr/>
          </p:nvSpPr>
          <p:spPr bwMode="auto">
            <a:xfrm>
              <a:off x="661" y="421"/>
              <a:ext cx="219" cy="212"/>
            </a:xfrm>
            <a:custGeom>
              <a:avLst/>
              <a:gdLst>
                <a:gd name="T0" fmla="*/ 265 w 198"/>
                <a:gd name="T1" fmla="*/ 243 h 180"/>
                <a:gd name="T2" fmla="*/ 265 w 198"/>
                <a:gd name="T3" fmla="*/ 243 h 180"/>
                <a:gd name="T4" fmla="*/ 250 w 198"/>
                <a:gd name="T5" fmla="*/ 164 h 180"/>
                <a:gd name="T6" fmla="*/ 233 w 198"/>
                <a:gd name="T7" fmla="*/ 119 h 180"/>
                <a:gd name="T8" fmla="*/ 229 w 198"/>
                <a:gd name="T9" fmla="*/ 110 h 180"/>
                <a:gd name="T10" fmla="*/ 181 w 198"/>
                <a:gd name="T11" fmla="*/ 52 h 180"/>
                <a:gd name="T12" fmla="*/ 35 w 198"/>
                <a:gd name="T13" fmla="*/ 0 h 180"/>
                <a:gd name="T14" fmla="*/ 27 w 198"/>
                <a:gd name="T15" fmla="*/ 1 h 180"/>
                <a:gd name="T16" fmla="*/ 0 w 198"/>
                <a:gd name="T17" fmla="*/ 45 h 180"/>
                <a:gd name="T18" fmla="*/ 2 w 198"/>
                <a:gd name="T19" fmla="*/ 45 h 180"/>
                <a:gd name="T20" fmla="*/ 149 w 198"/>
                <a:gd name="T21" fmla="*/ 71 h 180"/>
                <a:gd name="T22" fmla="*/ 239 w 198"/>
                <a:gd name="T23" fmla="*/ 279 h 180"/>
                <a:gd name="T24" fmla="*/ 238 w 198"/>
                <a:gd name="T25" fmla="*/ 283 h 180"/>
                <a:gd name="T26" fmla="*/ 239 w 198"/>
                <a:gd name="T27" fmla="*/ 294 h 180"/>
                <a:gd name="T28" fmla="*/ 265 w 198"/>
                <a:gd name="T29" fmla="*/ 24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8" h="180">
                  <a:moveTo>
                    <a:pt x="196" y="149"/>
                  </a:moveTo>
                  <a:cubicBezTo>
                    <a:pt x="196" y="149"/>
                    <a:pt x="196" y="149"/>
                    <a:pt x="196" y="149"/>
                  </a:cubicBezTo>
                  <a:cubicBezTo>
                    <a:pt x="189" y="130"/>
                    <a:pt x="191" y="124"/>
                    <a:pt x="184" y="100"/>
                  </a:cubicBezTo>
                  <a:cubicBezTo>
                    <a:pt x="182" y="90"/>
                    <a:pt x="178" y="81"/>
                    <a:pt x="173" y="73"/>
                  </a:cubicBezTo>
                  <a:cubicBezTo>
                    <a:pt x="171" y="70"/>
                    <a:pt x="170" y="68"/>
                    <a:pt x="169" y="67"/>
                  </a:cubicBezTo>
                  <a:cubicBezTo>
                    <a:pt x="158" y="50"/>
                    <a:pt x="144" y="38"/>
                    <a:pt x="134" y="31"/>
                  </a:cubicBezTo>
                  <a:cubicBezTo>
                    <a:pt x="102" y="7"/>
                    <a:pt x="59" y="2"/>
                    <a:pt x="26" y="0"/>
                  </a:cubicBezTo>
                  <a:cubicBezTo>
                    <a:pt x="20" y="1"/>
                    <a:pt x="20" y="1"/>
                    <a:pt x="20" y="1"/>
                  </a:cubicBezTo>
                  <a:cubicBezTo>
                    <a:pt x="13" y="8"/>
                    <a:pt x="6" y="16"/>
                    <a:pt x="0" y="27"/>
                  </a:cubicBezTo>
                  <a:cubicBezTo>
                    <a:pt x="2" y="27"/>
                    <a:pt x="2" y="27"/>
                    <a:pt x="2" y="27"/>
                  </a:cubicBezTo>
                  <a:cubicBezTo>
                    <a:pt x="33" y="24"/>
                    <a:pt x="71" y="26"/>
                    <a:pt x="110" y="43"/>
                  </a:cubicBezTo>
                  <a:cubicBezTo>
                    <a:pt x="166" y="68"/>
                    <a:pt x="188" y="111"/>
                    <a:pt x="176" y="171"/>
                  </a:cubicBezTo>
                  <a:cubicBezTo>
                    <a:pt x="175" y="173"/>
                    <a:pt x="175" y="173"/>
                    <a:pt x="175" y="173"/>
                  </a:cubicBezTo>
                  <a:cubicBezTo>
                    <a:pt x="175" y="174"/>
                    <a:pt x="175" y="177"/>
                    <a:pt x="176" y="180"/>
                  </a:cubicBezTo>
                  <a:cubicBezTo>
                    <a:pt x="188" y="176"/>
                    <a:pt x="198" y="160"/>
                    <a:pt x="196" y="149"/>
                  </a:cubicBezTo>
                  <a:close/>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3" name="Oval 292">
              <a:extLst>
                <a:ext uri="{FF2B5EF4-FFF2-40B4-BE49-F238E27FC236}">
                  <a16:creationId xmlns:a16="http://schemas.microsoft.com/office/drawing/2014/main" id="{F8165364-4C12-4D57-BFE7-2443F8B6B519}"/>
                </a:ext>
              </a:extLst>
            </p:cNvPr>
            <p:cNvSpPr>
              <a:spLocks noChangeArrowheads="1"/>
            </p:cNvSpPr>
            <p:nvPr/>
          </p:nvSpPr>
          <p:spPr bwMode="auto">
            <a:xfrm>
              <a:off x="272" y="218"/>
              <a:ext cx="83" cy="15"/>
            </a:xfrm>
            <a:prstGeom prst="ellipse">
              <a:avLst/>
            </a:prstGeom>
            <a:noFill/>
            <a:ln w="3175"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endParaRPr lang="zh-TW" altLang="zh-TW"/>
            </a:p>
          </p:txBody>
        </p:sp>
        <p:sp>
          <p:nvSpPr>
            <p:cNvPr id="294" name="Freeform 242">
              <a:extLst>
                <a:ext uri="{FF2B5EF4-FFF2-40B4-BE49-F238E27FC236}">
                  <a16:creationId xmlns:a16="http://schemas.microsoft.com/office/drawing/2014/main" id="{BC8A09D9-AEE3-4FEC-93DA-DE2D5B94D38C}"/>
                </a:ext>
              </a:extLst>
            </p:cNvPr>
            <p:cNvSpPr>
              <a:spLocks/>
            </p:cNvSpPr>
            <p:nvPr/>
          </p:nvSpPr>
          <p:spPr bwMode="auto">
            <a:xfrm>
              <a:off x="292" y="602"/>
              <a:ext cx="67" cy="38"/>
            </a:xfrm>
            <a:custGeom>
              <a:avLst/>
              <a:gdLst>
                <a:gd name="T0" fmla="*/ 0 w 60"/>
                <a:gd name="T1" fmla="*/ 24 h 32"/>
                <a:gd name="T2" fmla="*/ 84 w 60"/>
                <a:gd name="T3" fmla="*/ 0 h 32"/>
                <a:gd name="T4" fmla="*/ 0 w 60"/>
                <a:gd name="T5" fmla="*/ 24 h 32"/>
                <a:gd name="T6" fmla="*/ 0 60000 65536"/>
                <a:gd name="T7" fmla="*/ 0 60000 65536"/>
                <a:gd name="T8" fmla="*/ 0 60000 65536"/>
              </a:gdLst>
              <a:ahLst/>
              <a:cxnLst>
                <a:cxn ang="T6">
                  <a:pos x="T0" y="T1"/>
                </a:cxn>
                <a:cxn ang="T7">
                  <a:pos x="T2" y="T3"/>
                </a:cxn>
                <a:cxn ang="T8">
                  <a:pos x="T4" y="T5"/>
                </a:cxn>
              </a:cxnLst>
              <a:rect l="0" t="0" r="r" b="b"/>
              <a:pathLst>
                <a:path w="60" h="32">
                  <a:moveTo>
                    <a:pt x="0" y="14"/>
                  </a:moveTo>
                  <a:cubicBezTo>
                    <a:pt x="9" y="21"/>
                    <a:pt x="42" y="21"/>
                    <a:pt x="60" y="0"/>
                  </a:cubicBezTo>
                  <a:cubicBezTo>
                    <a:pt x="54" y="9"/>
                    <a:pt x="27" y="32"/>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5" name="Freeform 243">
              <a:extLst>
                <a:ext uri="{FF2B5EF4-FFF2-40B4-BE49-F238E27FC236}">
                  <a16:creationId xmlns:a16="http://schemas.microsoft.com/office/drawing/2014/main" id="{AD6B5606-6669-4B92-8E32-F121C0ABEB0A}"/>
                </a:ext>
              </a:extLst>
            </p:cNvPr>
            <p:cNvSpPr>
              <a:spLocks/>
            </p:cNvSpPr>
            <p:nvPr/>
          </p:nvSpPr>
          <p:spPr bwMode="auto">
            <a:xfrm>
              <a:off x="545" y="553"/>
              <a:ext cx="52" cy="15"/>
            </a:xfrm>
            <a:custGeom>
              <a:avLst/>
              <a:gdLst>
                <a:gd name="T0" fmla="*/ 0 w 47"/>
                <a:gd name="T1" fmla="*/ 0 h 13"/>
                <a:gd name="T2" fmla="*/ 64 w 47"/>
                <a:gd name="T3" fmla="*/ 14 h 13"/>
                <a:gd name="T4" fmla="*/ 0 w 47"/>
                <a:gd name="T5" fmla="*/ 0 h 13"/>
                <a:gd name="T6" fmla="*/ 0 60000 65536"/>
                <a:gd name="T7" fmla="*/ 0 60000 65536"/>
                <a:gd name="T8" fmla="*/ 0 60000 65536"/>
              </a:gdLst>
              <a:ahLst/>
              <a:cxnLst>
                <a:cxn ang="T6">
                  <a:pos x="T0" y="T1"/>
                </a:cxn>
                <a:cxn ang="T7">
                  <a:pos x="T2" y="T3"/>
                </a:cxn>
                <a:cxn ang="T8">
                  <a:pos x="T4" y="T5"/>
                </a:cxn>
              </a:cxnLst>
              <a:rect l="0" t="0" r="r" b="b"/>
              <a:pathLst>
                <a:path w="47" h="13">
                  <a:moveTo>
                    <a:pt x="0" y="0"/>
                  </a:moveTo>
                  <a:cubicBezTo>
                    <a:pt x="6" y="5"/>
                    <a:pt x="28" y="13"/>
                    <a:pt x="47" y="9"/>
                  </a:cubicBezTo>
                  <a:cubicBezTo>
                    <a:pt x="35" y="13"/>
                    <a:pt x="13"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6" name="Freeform 244">
              <a:extLst>
                <a:ext uri="{FF2B5EF4-FFF2-40B4-BE49-F238E27FC236}">
                  <a16:creationId xmlns:a16="http://schemas.microsoft.com/office/drawing/2014/main" id="{E4BC0BD9-000D-4771-9997-E273CEEB71E3}"/>
                </a:ext>
              </a:extLst>
            </p:cNvPr>
            <p:cNvSpPr>
              <a:spLocks/>
            </p:cNvSpPr>
            <p:nvPr/>
          </p:nvSpPr>
          <p:spPr bwMode="auto">
            <a:xfrm>
              <a:off x="257" y="537"/>
              <a:ext cx="462" cy="517"/>
            </a:xfrm>
            <a:custGeom>
              <a:avLst/>
              <a:gdLst>
                <a:gd name="T0" fmla="*/ 421 w 418"/>
                <a:gd name="T1" fmla="*/ 254 h 438"/>
                <a:gd name="T2" fmla="*/ 443 w 418"/>
                <a:gd name="T3" fmla="*/ 410 h 438"/>
                <a:gd name="T4" fmla="*/ 490 w 418"/>
                <a:gd name="T5" fmla="*/ 541 h 438"/>
                <a:gd name="T6" fmla="*/ 526 w 418"/>
                <a:gd name="T7" fmla="*/ 621 h 438"/>
                <a:gd name="T8" fmla="*/ 557 w 418"/>
                <a:gd name="T9" fmla="*/ 674 h 438"/>
                <a:gd name="T10" fmla="*/ 538 w 418"/>
                <a:gd name="T11" fmla="*/ 708 h 438"/>
                <a:gd name="T12" fmla="*/ 477 w 418"/>
                <a:gd name="T13" fmla="*/ 679 h 438"/>
                <a:gd name="T14" fmla="*/ 454 w 418"/>
                <a:gd name="T15" fmla="*/ 654 h 438"/>
                <a:gd name="T16" fmla="*/ 419 w 418"/>
                <a:gd name="T17" fmla="*/ 665 h 438"/>
                <a:gd name="T18" fmla="*/ 396 w 418"/>
                <a:gd name="T19" fmla="*/ 635 h 438"/>
                <a:gd name="T20" fmla="*/ 355 w 418"/>
                <a:gd name="T21" fmla="*/ 615 h 438"/>
                <a:gd name="T22" fmla="*/ 329 w 418"/>
                <a:gd name="T23" fmla="*/ 562 h 438"/>
                <a:gd name="T24" fmla="*/ 293 w 418"/>
                <a:gd name="T25" fmla="*/ 539 h 438"/>
                <a:gd name="T26" fmla="*/ 266 w 418"/>
                <a:gd name="T27" fmla="*/ 528 h 438"/>
                <a:gd name="T28" fmla="*/ 231 w 418"/>
                <a:gd name="T29" fmla="*/ 492 h 438"/>
                <a:gd name="T30" fmla="*/ 210 w 418"/>
                <a:gd name="T31" fmla="*/ 469 h 438"/>
                <a:gd name="T32" fmla="*/ 188 w 418"/>
                <a:gd name="T33" fmla="*/ 419 h 438"/>
                <a:gd name="T34" fmla="*/ 169 w 418"/>
                <a:gd name="T35" fmla="*/ 377 h 438"/>
                <a:gd name="T36" fmla="*/ 161 w 418"/>
                <a:gd name="T37" fmla="*/ 331 h 438"/>
                <a:gd name="T38" fmla="*/ 183 w 418"/>
                <a:gd name="T39" fmla="*/ 322 h 438"/>
                <a:gd name="T40" fmla="*/ 82 w 418"/>
                <a:gd name="T41" fmla="*/ 334 h 438"/>
                <a:gd name="T42" fmla="*/ 50 w 418"/>
                <a:gd name="T43" fmla="*/ 299 h 438"/>
                <a:gd name="T44" fmla="*/ 25 w 418"/>
                <a:gd name="T45" fmla="*/ 242 h 438"/>
                <a:gd name="T46" fmla="*/ 10 w 418"/>
                <a:gd name="T47" fmla="*/ 201 h 438"/>
                <a:gd name="T48" fmla="*/ 3 w 418"/>
                <a:gd name="T49" fmla="*/ 153 h 438"/>
                <a:gd name="T50" fmla="*/ 31 w 418"/>
                <a:gd name="T51" fmla="*/ 85 h 438"/>
                <a:gd name="T52" fmla="*/ 106 w 418"/>
                <a:gd name="T53" fmla="*/ 63 h 438"/>
                <a:gd name="T54" fmla="*/ 156 w 418"/>
                <a:gd name="T55" fmla="*/ 74 h 438"/>
                <a:gd name="T56" fmla="*/ 218 w 418"/>
                <a:gd name="T57" fmla="*/ 164 h 438"/>
                <a:gd name="T58" fmla="*/ 256 w 418"/>
                <a:gd name="T59" fmla="*/ 211 h 438"/>
                <a:gd name="T60" fmla="*/ 291 w 418"/>
                <a:gd name="T61" fmla="*/ 339 h 438"/>
                <a:gd name="T62" fmla="*/ 292 w 418"/>
                <a:gd name="T63" fmla="*/ 214 h 438"/>
                <a:gd name="T64" fmla="*/ 293 w 418"/>
                <a:gd name="T65" fmla="*/ 195 h 438"/>
                <a:gd name="T66" fmla="*/ 318 w 418"/>
                <a:gd name="T67" fmla="*/ 148 h 438"/>
                <a:gd name="T68" fmla="*/ 359 w 418"/>
                <a:gd name="T69" fmla="*/ 93 h 438"/>
                <a:gd name="T70" fmla="*/ 328 w 418"/>
                <a:gd name="T71" fmla="*/ 100 h 438"/>
                <a:gd name="T72" fmla="*/ 328 w 418"/>
                <a:gd name="T73" fmla="*/ 67 h 438"/>
                <a:gd name="T74" fmla="*/ 386 w 418"/>
                <a:gd name="T75" fmla="*/ 6 h 438"/>
                <a:gd name="T76" fmla="*/ 422 w 418"/>
                <a:gd name="T77" fmla="*/ 71 h 438"/>
                <a:gd name="T78" fmla="*/ 424 w 418"/>
                <a:gd name="T79" fmla="*/ 113 h 438"/>
                <a:gd name="T80" fmla="*/ 388 w 418"/>
                <a:gd name="T81" fmla="*/ 98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18" h="438">
                  <a:moveTo>
                    <a:pt x="311" y="88"/>
                  </a:moveTo>
                  <a:cubicBezTo>
                    <a:pt x="312" y="104"/>
                    <a:pt x="306" y="140"/>
                    <a:pt x="312" y="154"/>
                  </a:cubicBezTo>
                  <a:cubicBezTo>
                    <a:pt x="319" y="169"/>
                    <a:pt x="319" y="178"/>
                    <a:pt x="322" y="190"/>
                  </a:cubicBezTo>
                  <a:cubicBezTo>
                    <a:pt x="325" y="202"/>
                    <a:pt x="322" y="235"/>
                    <a:pt x="328" y="249"/>
                  </a:cubicBezTo>
                  <a:cubicBezTo>
                    <a:pt x="334" y="264"/>
                    <a:pt x="336" y="271"/>
                    <a:pt x="341" y="279"/>
                  </a:cubicBezTo>
                  <a:cubicBezTo>
                    <a:pt x="345" y="287"/>
                    <a:pt x="353" y="317"/>
                    <a:pt x="363" y="329"/>
                  </a:cubicBezTo>
                  <a:cubicBezTo>
                    <a:pt x="374" y="342"/>
                    <a:pt x="374" y="352"/>
                    <a:pt x="381" y="358"/>
                  </a:cubicBezTo>
                  <a:cubicBezTo>
                    <a:pt x="388" y="365"/>
                    <a:pt x="385" y="372"/>
                    <a:pt x="390" y="378"/>
                  </a:cubicBezTo>
                  <a:cubicBezTo>
                    <a:pt x="396" y="384"/>
                    <a:pt x="399" y="385"/>
                    <a:pt x="403" y="389"/>
                  </a:cubicBezTo>
                  <a:cubicBezTo>
                    <a:pt x="407" y="394"/>
                    <a:pt x="416" y="403"/>
                    <a:pt x="413" y="410"/>
                  </a:cubicBezTo>
                  <a:cubicBezTo>
                    <a:pt x="410" y="417"/>
                    <a:pt x="418" y="434"/>
                    <a:pt x="413" y="436"/>
                  </a:cubicBezTo>
                  <a:cubicBezTo>
                    <a:pt x="408" y="438"/>
                    <a:pt x="409" y="433"/>
                    <a:pt x="399" y="430"/>
                  </a:cubicBezTo>
                  <a:cubicBezTo>
                    <a:pt x="388" y="427"/>
                    <a:pt x="378" y="421"/>
                    <a:pt x="373" y="423"/>
                  </a:cubicBezTo>
                  <a:cubicBezTo>
                    <a:pt x="368" y="425"/>
                    <a:pt x="353" y="419"/>
                    <a:pt x="354" y="413"/>
                  </a:cubicBezTo>
                  <a:cubicBezTo>
                    <a:pt x="355" y="406"/>
                    <a:pt x="350" y="403"/>
                    <a:pt x="350" y="403"/>
                  </a:cubicBezTo>
                  <a:cubicBezTo>
                    <a:pt x="350" y="403"/>
                    <a:pt x="341" y="397"/>
                    <a:pt x="337" y="397"/>
                  </a:cubicBezTo>
                  <a:cubicBezTo>
                    <a:pt x="334" y="397"/>
                    <a:pt x="330" y="394"/>
                    <a:pt x="324" y="396"/>
                  </a:cubicBezTo>
                  <a:cubicBezTo>
                    <a:pt x="318" y="398"/>
                    <a:pt x="314" y="405"/>
                    <a:pt x="310" y="404"/>
                  </a:cubicBezTo>
                  <a:cubicBezTo>
                    <a:pt x="307" y="403"/>
                    <a:pt x="303" y="402"/>
                    <a:pt x="300" y="398"/>
                  </a:cubicBezTo>
                  <a:cubicBezTo>
                    <a:pt x="297" y="394"/>
                    <a:pt x="300" y="390"/>
                    <a:pt x="293" y="386"/>
                  </a:cubicBezTo>
                  <a:cubicBezTo>
                    <a:pt x="285" y="381"/>
                    <a:pt x="293" y="373"/>
                    <a:pt x="281" y="375"/>
                  </a:cubicBezTo>
                  <a:cubicBezTo>
                    <a:pt x="270" y="377"/>
                    <a:pt x="271" y="384"/>
                    <a:pt x="262" y="374"/>
                  </a:cubicBezTo>
                  <a:cubicBezTo>
                    <a:pt x="252" y="364"/>
                    <a:pt x="252" y="358"/>
                    <a:pt x="249" y="355"/>
                  </a:cubicBezTo>
                  <a:cubicBezTo>
                    <a:pt x="246" y="352"/>
                    <a:pt x="249" y="345"/>
                    <a:pt x="244" y="341"/>
                  </a:cubicBezTo>
                  <a:cubicBezTo>
                    <a:pt x="239" y="337"/>
                    <a:pt x="239" y="329"/>
                    <a:pt x="233" y="329"/>
                  </a:cubicBezTo>
                  <a:cubicBezTo>
                    <a:pt x="226" y="329"/>
                    <a:pt x="217" y="328"/>
                    <a:pt x="217" y="328"/>
                  </a:cubicBezTo>
                  <a:cubicBezTo>
                    <a:pt x="217" y="328"/>
                    <a:pt x="218" y="328"/>
                    <a:pt x="208" y="325"/>
                  </a:cubicBezTo>
                  <a:cubicBezTo>
                    <a:pt x="197" y="321"/>
                    <a:pt x="202" y="332"/>
                    <a:pt x="197" y="321"/>
                  </a:cubicBezTo>
                  <a:cubicBezTo>
                    <a:pt x="192" y="309"/>
                    <a:pt x="195" y="298"/>
                    <a:pt x="187" y="298"/>
                  </a:cubicBezTo>
                  <a:cubicBezTo>
                    <a:pt x="179" y="298"/>
                    <a:pt x="171" y="299"/>
                    <a:pt x="171" y="299"/>
                  </a:cubicBezTo>
                  <a:cubicBezTo>
                    <a:pt x="160" y="295"/>
                    <a:pt x="160" y="295"/>
                    <a:pt x="160" y="295"/>
                  </a:cubicBezTo>
                  <a:cubicBezTo>
                    <a:pt x="160" y="295"/>
                    <a:pt x="159" y="290"/>
                    <a:pt x="156" y="285"/>
                  </a:cubicBezTo>
                  <a:cubicBezTo>
                    <a:pt x="153" y="280"/>
                    <a:pt x="157" y="278"/>
                    <a:pt x="152" y="270"/>
                  </a:cubicBezTo>
                  <a:cubicBezTo>
                    <a:pt x="146" y="263"/>
                    <a:pt x="146" y="260"/>
                    <a:pt x="139" y="255"/>
                  </a:cubicBezTo>
                  <a:cubicBezTo>
                    <a:pt x="132" y="250"/>
                    <a:pt x="133" y="243"/>
                    <a:pt x="130" y="240"/>
                  </a:cubicBezTo>
                  <a:cubicBezTo>
                    <a:pt x="127" y="237"/>
                    <a:pt x="128" y="234"/>
                    <a:pt x="125" y="229"/>
                  </a:cubicBezTo>
                  <a:cubicBezTo>
                    <a:pt x="123" y="226"/>
                    <a:pt x="111" y="217"/>
                    <a:pt x="108" y="210"/>
                  </a:cubicBezTo>
                  <a:cubicBezTo>
                    <a:pt x="106" y="205"/>
                    <a:pt x="112" y="200"/>
                    <a:pt x="119" y="201"/>
                  </a:cubicBezTo>
                  <a:cubicBezTo>
                    <a:pt x="142" y="202"/>
                    <a:pt x="164" y="220"/>
                    <a:pt x="183" y="229"/>
                  </a:cubicBezTo>
                  <a:cubicBezTo>
                    <a:pt x="183" y="229"/>
                    <a:pt x="167" y="213"/>
                    <a:pt x="136" y="196"/>
                  </a:cubicBezTo>
                  <a:cubicBezTo>
                    <a:pt x="101" y="177"/>
                    <a:pt x="86" y="206"/>
                    <a:pt x="76" y="205"/>
                  </a:cubicBezTo>
                  <a:cubicBezTo>
                    <a:pt x="68" y="206"/>
                    <a:pt x="67" y="204"/>
                    <a:pt x="61" y="203"/>
                  </a:cubicBezTo>
                  <a:cubicBezTo>
                    <a:pt x="55" y="202"/>
                    <a:pt x="55" y="195"/>
                    <a:pt x="50" y="193"/>
                  </a:cubicBezTo>
                  <a:cubicBezTo>
                    <a:pt x="45" y="191"/>
                    <a:pt x="44" y="189"/>
                    <a:pt x="37" y="181"/>
                  </a:cubicBezTo>
                  <a:cubicBezTo>
                    <a:pt x="31" y="174"/>
                    <a:pt x="26" y="165"/>
                    <a:pt x="22" y="158"/>
                  </a:cubicBezTo>
                  <a:cubicBezTo>
                    <a:pt x="18" y="151"/>
                    <a:pt x="21" y="153"/>
                    <a:pt x="19" y="147"/>
                  </a:cubicBezTo>
                  <a:cubicBezTo>
                    <a:pt x="17" y="142"/>
                    <a:pt x="18" y="142"/>
                    <a:pt x="13" y="136"/>
                  </a:cubicBezTo>
                  <a:cubicBezTo>
                    <a:pt x="9" y="130"/>
                    <a:pt x="7" y="130"/>
                    <a:pt x="7" y="122"/>
                  </a:cubicBezTo>
                  <a:cubicBezTo>
                    <a:pt x="7" y="114"/>
                    <a:pt x="10" y="116"/>
                    <a:pt x="5" y="110"/>
                  </a:cubicBezTo>
                  <a:cubicBezTo>
                    <a:pt x="0" y="103"/>
                    <a:pt x="3" y="99"/>
                    <a:pt x="3" y="93"/>
                  </a:cubicBezTo>
                  <a:cubicBezTo>
                    <a:pt x="3" y="87"/>
                    <a:pt x="1" y="84"/>
                    <a:pt x="1" y="77"/>
                  </a:cubicBezTo>
                  <a:cubicBezTo>
                    <a:pt x="5" y="67"/>
                    <a:pt x="13" y="58"/>
                    <a:pt x="23" y="52"/>
                  </a:cubicBezTo>
                  <a:cubicBezTo>
                    <a:pt x="29" y="49"/>
                    <a:pt x="46" y="46"/>
                    <a:pt x="54" y="44"/>
                  </a:cubicBezTo>
                  <a:cubicBezTo>
                    <a:pt x="63" y="42"/>
                    <a:pt x="69" y="38"/>
                    <a:pt x="79" y="38"/>
                  </a:cubicBezTo>
                  <a:cubicBezTo>
                    <a:pt x="84" y="38"/>
                    <a:pt x="88" y="41"/>
                    <a:pt x="95" y="42"/>
                  </a:cubicBezTo>
                  <a:cubicBezTo>
                    <a:pt x="103" y="43"/>
                    <a:pt x="112" y="43"/>
                    <a:pt x="116" y="45"/>
                  </a:cubicBezTo>
                  <a:cubicBezTo>
                    <a:pt x="136" y="52"/>
                    <a:pt x="138" y="77"/>
                    <a:pt x="151" y="90"/>
                  </a:cubicBezTo>
                  <a:cubicBezTo>
                    <a:pt x="154" y="94"/>
                    <a:pt x="158" y="95"/>
                    <a:pt x="161" y="100"/>
                  </a:cubicBezTo>
                  <a:cubicBezTo>
                    <a:pt x="164" y="104"/>
                    <a:pt x="164" y="109"/>
                    <a:pt x="168" y="113"/>
                  </a:cubicBezTo>
                  <a:cubicBezTo>
                    <a:pt x="173" y="119"/>
                    <a:pt x="192" y="119"/>
                    <a:pt x="190" y="129"/>
                  </a:cubicBezTo>
                  <a:cubicBezTo>
                    <a:pt x="193" y="140"/>
                    <a:pt x="185" y="155"/>
                    <a:pt x="193" y="176"/>
                  </a:cubicBezTo>
                  <a:cubicBezTo>
                    <a:pt x="201" y="198"/>
                    <a:pt x="215" y="206"/>
                    <a:pt x="215" y="206"/>
                  </a:cubicBezTo>
                  <a:cubicBezTo>
                    <a:pt x="207" y="181"/>
                    <a:pt x="193" y="168"/>
                    <a:pt x="204" y="152"/>
                  </a:cubicBezTo>
                  <a:cubicBezTo>
                    <a:pt x="216" y="137"/>
                    <a:pt x="212" y="139"/>
                    <a:pt x="216" y="130"/>
                  </a:cubicBezTo>
                  <a:cubicBezTo>
                    <a:pt x="215" y="132"/>
                    <a:pt x="215" y="132"/>
                    <a:pt x="215" y="132"/>
                  </a:cubicBezTo>
                  <a:cubicBezTo>
                    <a:pt x="215" y="129"/>
                    <a:pt x="215" y="122"/>
                    <a:pt x="217" y="119"/>
                  </a:cubicBezTo>
                  <a:cubicBezTo>
                    <a:pt x="220" y="115"/>
                    <a:pt x="226" y="116"/>
                    <a:pt x="228" y="112"/>
                  </a:cubicBezTo>
                  <a:cubicBezTo>
                    <a:pt x="233" y="104"/>
                    <a:pt x="228" y="97"/>
                    <a:pt x="236" y="90"/>
                  </a:cubicBezTo>
                  <a:cubicBezTo>
                    <a:pt x="235" y="91"/>
                    <a:pt x="235" y="91"/>
                    <a:pt x="235" y="91"/>
                  </a:cubicBezTo>
                  <a:cubicBezTo>
                    <a:pt x="247" y="85"/>
                    <a:pt x="266" y="67"/>
                    <a:pt x="266" y="57"/>
                  </a:cubicBezTo>
                  <a:cubicBezTo>
                    <a:pt x="258" y="72"/>
                    <a:pt x="247" y="73"/>
                    <a:pt x="242" y="68"/>
                  </a:cubicBezTo>
                  <a:cubicBezTo>
                    <a:pt x="239" y="67"/>
                    <a:pt x="243" y="61"/>
                    <a:pt x="243" y="61"/>
                  </a:cubicBezTo>
                  <a:cubicBezTo>
                    <a:pt x="241" y="58"/>
                    <a:pt x="246" y="55"/>
                    <a:pt x="245" y="53"/>
                  </a:cubicBezTo>
                  <a:cubicBezTo>
                    <a:pt x="244" y="50"/>
                    <a:pt x="244" y="46"/>
                    <a:pt x="243" y="41"/>
                  </a:cubicBezTo>
                  <a:cubicBezTo>
                    <a:pt x="245" y="28"/>
                    <a:pt x="247" y="13"/>
                    <a:pt x="249" y="7"/>
                  </a:cubicBezTo>
                  <a:cubicBezTo>
                    <a:pt x="258" y="2"/>
                    <a:pt x="272" y="0"/>
                    <a:pt x="286" y="3"/>
                  </a:cubicBezTo>
                  <a:cubicBezTo>
                    <a:pt x="299" y="5"/>
                    <a:pt x="309" y="11"/>
                    <a:pt x="316" y="19"/>
                  </a:cubicBezTo>
                  <a:cubicBezTo>
                    <a:pt x="315" y="25"/>
                    <a:pt x="314" y="33"/>
                    <a:pt x="313" y="43"/>
                  </a:cubicBezTo>
                  <a:cubicBezTo>
                    <a:pt x="311" y="45"/>
                    <a:pt x="316" y="51"/>
                    <a:pt x="314" y="55"/>
                  </a:cubicBezTo>
                  <a:cubicBezTo>
                    <a:pt x="311" y="60"/>
                    <a:pt x="315" y="60"/>
                    <a:pt x="314" y="69"/>
                  </a:cubicBezTo>
                  <a:cubicBezTo>
                    <a:pt x="312" y="78"/>
                    <a:pt x="316" y="77"/>
                    <a:pt x="310" y="76"/>
                  </a:cubicBezTo>
                  <a:cubicBezTo>
                    <a:pt x="300" y="76"/>
                    <a:pt x="292" y="73"/>
                    <a:pt x="288" y="59"/>
                  </a:cubicBezTo>
                  <a:cubicBezTo>
                    <a:pt x="287" y="73"/>
                    <a:pt x="295" y="84"/>
                    <a:pt x="311" y="88"/>
                  </a:cubicBezTo>
                  <a:close/>
                </a:path>
              </a:pathLst>
            </a:custGeom>
            <a:noFill/>
            <a:ln w="158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7" name="Freeform 245">
              <a:extLst>
                <a:ext uri="{FF2B5EF4-FFF2-40B4-BE49-F238E27FC236}">
                  <a16:creationId xmlns:a16="http://schemas.microsoft.com/office/drawing/2014/main" id="{8B19FDE9-39DF-4827-B7EB-17437B04D9B1}"/>
                </a:ext>
              </a:extLst>
            </p:cNvPr>
            <p:cNvSpPr>
              <a:spLocks/>
            </p:cNvSpPr>
            <p:nvPr/>
          </p:nvSpPr>
          <p:spPr bwMode="auto">
            <a:xfrm>
              <a:off x="239" y="449"/>
              <a:ext cx="722" cy="677"/>
            </a:xfrm>
            <a:custGeom>
              <a:avLst/>
              <a:gdLst>
                <a:gd name="T0" fmla="*/ 784 w 652"/>
                <a:gd name="T1" fmla="*/ 327 h 574"/>
                <a:gd name="T2" fmla="*/ 756 w 652"/>
                <a:gd name="T3" fmla="*/ 241 h 574"/>
                <a:gd name="T4" fmla="*/ 517 w 652"/>
                <a:gd name="T5" fmla="*/ 6 h 574"/>
                <a:gd name="T6" fmla="*/ 496 w 652"/>
                <a:gd name="T7" fmla="*/ 57 h 574"/>
                <a:gd name="T8" fmla="*/ 549 w 652"/>
                <a:gd name="T9" fmla="*/ 47 h 574"/>
                <a:gd name="T10" fmla="*/ 591 w 652"/>
                <a:gd name="T11" fmla="*/ 54 h 574"/>
                <a:gd name="T12" fmla="*/ 637 w 652"/>
                <a:gd name="T13" fmla="*/ 64 h 574"/>
                <a:gd name="T14" fmla="*/ 679 w 652"/>
                <a:gd name="T15" fmla="*/ 87 h 574"/>
                <a:gd name="T16" fmla="*/ 716 w 652"/>
                <a:gd name="T17" fmla="*/ 165 h 574"/>
                <a:gd name="T18" fmla="*/ 685 w 652"/>
                <a:gd name="T19" fmla="*/ 257 h 574"/>
                <a:gd name="T20" fmla="*/ 690 w 652"/>
                <a:gd name="T21" fmla="*/ 289 h 574"/>
                <a:gd name="T22" fmla="*/ 716 w 652"/>
                <a:gd name="T23" fmla="*/ 291 h 574"/>
                <a:gd name="T24" fmla="*/ 721 w 652"/>
                <a:gd name="T25" fmla="*/ 372 h 574"/>
                <a:gd name="T26" fmla="*/ 724 w 652"/>
                <a:gd name="T27" fmla="*/ 421 h 574"/>
                <a:gd name="T28" fmla="*/ 732 w 652"/>
                <a:gd name="T29" fmla="*/ 481 h 574"/>
                <a:gd name="T30" fmla="*/ 730 w 652"/>
                <a:gd name="T31" fmla="*/ 521 h 574"/>
                <a:gd name="T32" fmla="*/ 703 w 652"/>
                <a:gd name="T33" fmla="*/ 538 h 574"/>
                <a:gd name="T34" fmla="*/ 730 w 652"/>
                <a:gd name="T35" fmla="*/ 584 h 574"/>
                <a:gd name="T36" fmla="*/ 732 w 652"/>
                <a:gd name="T37" fmla="*/ 630 h 574"/>
                <a:gd name="T38" fmla="*/ 712 w 652"/>
                <a:gd name="T39" fmla="*/ 603 h 574"/>
                <a:gd name="T40" fmla="*/ 712 w 652"/>
                <a:gd name="T41" fmla="*/ 660 h 574"/>
                <a:gd name="T42" fmla="*/ 708 w 652"/>
                <a:gd name="T43" fmla="*/ 729 h 574"/>
                <a:gd name="T44" fmla="*/ 644 w 652"/>
                <a:gd name="T45" fmla="*/ 724 h 574"/>
                <a:gd name="T46" fmla="*/ 609 w 652"/>
                <a:gd name="T47" fmla="*/ 665 h 574"/>
                <a:gd name="T48" fmla="*/ 574 w 652"/>
                <a:gd name="T49" fmla="*/ 567 h 574"/>
                <a:gd name="T50" fmla="*/ 546 w 652"/>
                <a:gd name="T51" fmla="*/ 474 h 574"/>
                <a:gd name="T52" fmla="*/ 498 w 652"/>
                <a:gd name="T53" fmla="*/ 350 h 574"/>
                <a:gd name="T54" fmla="*/ 498 w 652"/>
                <a:gd name="T55" fmla="*/ 212 h 574"/>
                <a:gd name="T56" fmla="*/ 468 w 652"/>
                <a:gd name="T57" fmla="*/ 245 h 574"/>
                <a:gd name="T58" fmla="*/ 470 w 652"/>
                <a:gd name="T59" fmla="*/ 145 h 574"/>
                <a:gd name="T60" fmla="*/ 345 w 652"/>
                <a:gd name="T61" fmla="*/ 117 h 574"/>
                <a:gd name="T62" fmla="*/ 333 w 652"/>
                <a:gd name="T63" fmla="*/ 193 h 574"/>
                <a:gd name="T64" fmla="*/ 214 w 652"/>
                <a:gd name="T65" fmla="*/ 201 h 574"/>
                <a:gd name="T66" fmla="*/ 86 w 652"/>
                <a:gd name="T67" fmla="*/ 169 h 574"/>
                <a:gd name="T68" fmla="*/ 2 w 652"/>
                <a:gd name="T69" fmla="*/ 249 h 574"/>
                <a:gd name="T70" fmla="*/ 162 w 652"/>
                <a:gd name="T71" fmla="*/ 587 h 574"/>
                <a:gd name="T72" fmla="*/ 772 w 652"/>
                <a:gd name="T73" fmla="*/ 852 h 574"/>
                <a:gd name="T74" fmla="*/ 773 w 652"/>
                <a:gd name="T75" fmla="*/ 850 h 57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52" h="574">
                  <a:moveTo>
                    <a:pt x="620" y="312"/>
                  </a:moveTo>
                  <a:cubicBezTo>
                    <a:pt x="603" y="265"/>
                    <a:pt x="591" y="228"/>
                    <a:pt x="577" y="199"/>
                  </a:cubicBezTo>
                  <a:cubicBezTo>
                    <a:pt x="566" y="177"/>
                    <a:pt x="555" y="154"/>
                    <a:pt x="556" y="149"/>
                  </a:cubicBezTo>
                  <a:cubicBezTo>
                    <a:pt x="557" y="147"/>
                    <a:pt x="557" y="147"/>
                    <a:pt x="557" y="147"/>
                  </a:cubicBezTo>
                  <a:cubicBezTo>
                    <a:pt x="569" y="87"/>
                    <a:pt x="547" y="44"/>
                    <a:pt x="491" y="19"/>
                  </a:cubicBezTo>
                  <a:cubicBezTo>
                    <a:pt x="451" y="2"/>
                    <a:pt x="411" y="0"/>
                    <a:pt x="381" y="3"/>
                  </a:cubicBezTo>
                  <a:cubicBezTo>
                    <a:pt x="380" y="3"/>
                    <a:pt x="380" y="3"/>
                    <a:pt x="380" y="3"/>
                  </a:cubicBezTo>
                  <a:cubicBezTo>
                    <a:pt x="375" y="12"/>
                    <a:pt x="370" y="23"/>
                    <a:pt x="366" y="35"/>
                  </a:cubicBezTo>
                  <a:cubicBezTo>
                    <a:pt x="373" y="33"/>
                    <a:pt x="382" y="32"/>
                    <a:pt x="385" y="32"/>
                  </a:cubicBezTo>
                  <a:cubicBezTo>
                    <a:pt x="390" y="32"/>
                    <a:pt x="400" y="30"/>
                    <a:pt x="405" y="29"/>
                  </a:cubicBezTo>
                  <a:cubicBezTo>
                    <a:pt x="411" y="28"/>
                    <a:pt x="418" y="30"/>
                    <a:pt x="424" y="30"/>
                  </a:cubicBezTo>
                  <a:cubicBezTo>
                    <a:pt x="430" y="30"/>
                    <a:pt x="432" y="33"/>
                    <a:pt x="435" y="33"/>
                  </a:cubicBezTo>
                  <a:cubicBezTo>
                    <a:pt x="439" y="33"/>
                    <a:pt x="445" y="36"/>
                    <a:pt x="448" y="37"/>
                  </a:cubicBezTo>
                  <a:cubicBezTo>
                    <a:pt x="451" y="37"/>
                    <a:pt x="462" y="37"/>
                    <a:pt x="469" y="39"/>
                  </a:cubicBezTo>
                  <a:cubicBezTo>
                    <a:pt x="475" y="41"/>
                    <a:pt x="479" y="44"/>
                    <a:pt x="485" y="44"/>
                  </a:cubicBezTo>
                  <a:cubicBezTo>
                    <a:pt x="491" y="44"/>
                    <a:pt x="493" y="49"/>
                    <a:pt x="500" y="53"/>
                  </a:cubicBezTo>
                  <a:cubicBezTo>
                    <a:pt x="507" y="57"/>
                    <a:pt x="507" y="63"/>
                    <a:pt x="511" y="66"/>
                  </a:cubicBezTo>
                  <a:cubicBezTo>
                    <a:pt x="515" y="68"/>
                    <a:pt x="527" y="94"/>
                    <a:pt x="527" y="101"/>
                  </a:cubicBezTo>
                  <a:cubicBezTo>
                    <a:pt x="527" y="109"/>
                    <a:pt x="530" y="110"/>
                    <a:pt x="529" y="117"/>
                  </a:cubicBezTo>
                  <a:cubicBezTo>
                    <a:pt x="528" y="124"/>
                    <a:pt x="529" y="139"/>
                    <a:pt x="505" y="157"/>
                  </a:cubicBezTo>
                  <a:cubicBezTo>
                    <a:pt x="481" y="174"/>
                    <a:pt x="489" y="216"/>
                    <a:pt x="501" y="235"/>
                  </a:cubicBezTo>
                  <a:cubicBezTo>
                    <a:pt x="486" y="198"/>
                    <a:pt x="505" y="177"/>
                    <a:pt x="508" y="176"/>
                  </a:cubicBezTo>
                  <a:cubicBezTo>
                    <a:pt x="511" y="175"/>
                    <a:pt x="515" y="172"/>
                    <a:pt x="518" y="172"/>
                  </a:cubicBezTo>
                  <a:cubicBezTo>
                    <a:pt x="522" y="172"/>
                    <a:pt x="527" y="177"/>
                    <a:pt x="527" y="177"/>
                  </a:cubicBezTo>
                  <a:cubicBezTo>
                    <a:pt x="527" y="177"/>
                    <a:pt x="529" y="185"/>
                    <a:pt x="531" y="190"/>
                  </a:cubicBezTo>
                  <a:cubicBezTo>
                    <a:pt x="533" y="196"/>
                    <a:pt x="530" y="220"/>
                    <a:pt x="531" y="226"/>
                  </a:cubicBezTo>
                  <a:cubicBezTo>
                    <a:pt x="532" y="232"/>
                    <a:pt x="528" y="239"/>
                    <a:pt x="533" y="245"/>
                  </a:cubicBezTo>
                  <a:cubicBezTo>
                    <a:pt x="538" y="250"/>
                    <a:pt x="532" y="253"/>
                    <a:pt x="534" y="257"/>
                  </a:cubicBezTo>
                  <a:cubicBezTo>
                    <a:pt x="536" y="261"/>
                    <a:pt x="536" y="266"/>
                    <a:pt x="536" y="271"/>
                  </a:cubicBezTo>
                  <a:cubicBezTo>
                    <a:pt x="536" y="276"/>
                    <a:pt x="532" y="282"/>
                    <a:pt x="539" y="293"/>
                  </a:cubicBezTo>
                  <a:cubicBezTo>
                    <a:pt x="547" y="304"/>
                    <a:pt x="538" y="302"/>
                    <a:pt x="540" y="310"/>
                  </a:cubicBezTo>
                  <a:cubicBezTo>
                    <a:pt x="542" y="317"/>
                    <a:pt x="537" y="318"/>
                    <a:pt x="537" y="318"/>
                  </a:cubicBezTo>
                  <a:cubicBezTo>
                    <a:pt x="537" y="318"/>
                    <a:pt x="530" y="322"/>
                    <a:pt x="525" y="316"/>
                  </a:cubicBezTo>
                  <a:cubicBezTo>
                    <a:pt x="520" y="311"/>
                    <a:pt x="518" y="323"/>
                    <a:pt x="517" y="328"/>
                  </a:cubicBezTo>
                  <a:cubicBezTo>
                    <a:pt x="516" y="333"/>
                    <a:pt x="521" y="333"/>
                    <a:pt x="531" y="342"/>
                  </a:cubicBezTo>
                  <a:cubicBezTo>
                    <a:pt x="541" y="350"/>
                    <a:pt x="533" y="346"/>
                    <a:pt x="537" y="356"/>
                  </a:cubicBezTo>
                  <a:cubicBezTo>
                    <a:pt x="541" y="366"/>
                    <a:pt x="541" y="365"/>
                    <a:pt x="542" y="373"/>
                  </a:cubicBezTo>
                  <a:cubicBezTo>
                    <a:pt x="543" y="382"/>
                    <a:pt x="541" y="381"/>
                    <a:pt x="539" y="384"/>
                  </a:cubicBezTo>
                  <a:cubicBezTo>
                    <a:pt x="537" y="387"/>
                    <a:pt x="536" y="388"/>
                    <a:pt x="532" y="383"/>
                  </a:cubicBezTo>
                  <a:cubicBezTo>
                    <a:pt x="528" y="378"/>
                    <a:pt x="531" y="373"/>
                    <a:pt x="525" y="367"/>
                  </a:cubicBezTo>
                  <a:cubicBezTo>
                    <a:pt x="518" y="360"/>
                    <a:pt x="521" y="371"/>
                    <a:pt x="517" y="377"/>
                  </a:cubicBezTo>
                  <a:cubicBezTo>
                    <a:pt x="514" y="384"/>
                    <a:pt x="521" y="390"/>
                    <a:pt x="525" y="403"/>
                  </a:cubicBezTo>
                  <a:cubicBezTo>
                    <a:pt x="529" y="415"/>
                    <a:pt x="526" y="415"/>
                    <a:pt x="527" y="425"/>
                  </a:cubicBezTo>
                  <a:cubicBezTo>
                    <a:pt x="528" y="434"/>
                    <a:pt x="524" y="437"/>
                    <a:pt x="521" y="444"/>
                  </a:cubicBezTo>
                  <a:cubicBezTo>
                    <a:pt x="517" y="451"/>
                    <a:pt x="513" y="453"/>
                    <a:pt x="504" y="455"/>
                  </a:cubicBezTo>
                  <a:cubicBezTo>
                    <a:pt x="494" y="456"/>
                    <a:pt x="478" y="451"/>
                    <a:pt x="475" y="442"/>
                  </a:cubicBezTo>
                  <a:cubicBezTo>
                    <a:pt x="472" y="433"/>
                    <a:pt x="472" y="440"/>
                    <a:pt x="463" y="427"/>
                  </a:cubicBezTo>
                  <a:cubicBezTo>
                    <a:pt x="455" y="413"/>
                    <a:pt x="453" y="418"/>
                    <a:pt x="449" y="405"/>
                  </a:cubicBezTo>
                  <a:cubicBezTo>
                    <a:pt x="445" y="393"/>
                    <a:pt x="442" y="378"/>
                    <a:pt x="433" y="368"/>
                  </a:cubicBezTo>
                  <a:cubicBezTo>
                    <a:pt x="425" y="357"/>
                    <a:pt x="426" y="356"/>
                    <a:pt x="423" y="346"/>
                  </a:cubicBezTo>
                  <a:cubicBezTo>
                    <a:pt x="420" y="337"/>
                    <a:pt x="419" y="332"/>
                    <a:pt x="411" y="316"/>
                  </a:cubicBezTo>
                  <a:cubicBezTo>
                    <a:pt x="402" y="301"/>
                    <a:pt x="405" y="302"/>
                    <a:pt x="402" y="289"/>
                  </a:cubicBezTo>
                  <a:cubicBezTo>
                    <a:pt x="399" y="277"/>
                    <a:pt x="379" y="254"/>
                    <a:pt x="378" y="241"/>
                  </a:cubicBezTo>
                  <a:cubicBezTo>
                    <a:pt x="377" y="227"/>
                    <a:pt x="371" y="232"/>
                    <a:pt x="367" y="214"/>
                  </a:cubicBezTo>
                  <a:cubicBezTo>
                    <a:pt x="363" y="195"/>
                    <a:pt x="343" y="184"/>
                    <a:pt x="345" y="162"/>
                  </a:cubicBezTo>
                  <a:cubicBezTo>
                    <a:pt x="359" y="157"/>
                    <a:pt x="367" y="147"/>
                    <a:pt x="367" y="130"/>
                  </a:cubicBezTo>
                  <a:cubicBezTo>
                    <a:pt x="365" y="145"/>
                    <a:pt x="357" y="149"/>
                    <a:pt x="345" y="150"/>
                  </a:cubicBezTo>
                  <a:cubicBezTo>
                    <a:pt x="345" y="149"/>
                    <a:pt x="345" y="149"/>
                    <a:pt x="345" y="149"/>
                  </a:cubicBezTo>
                  <a:cubicBezTo>
                    <a:pt x="344" y="128"/>
                    <a:pt x="346" y="103"/>
                    <a:pt x="348" y="93"/>
                  </a:cubicBezTo>
                  <a:cubicBezTo>
                    <a:pt x="348" y="91"/>
                    <a:pt x="348" y="89"/>
                    <a:pt x="346" y="88"/>
                  </a:cubicBezTo>
                  <a:cubicBezTo>
                    <a:pt x="338" y="76"/>
                    <a:pt x="323" y="67"/>
                    <a:pt x="305" y="64"/>
                  </a:cubicBezTo>
                  <a:cubicBezTo>
                    <a:pt x="286" y="60"/>
                    <a:pt x="267" y="63"/>
                    <a:pt x="255" y="71"/>
                  </a:cubicBezTo>
                  <a:cubicBezTo>
                    <a:pt x="254" y="72"/>
                    <a:pt x="253" y="73"/>
                    <a:pt x="252" y="74"/>
                  </a:cubicBezTo>
                  <a:cubicBezTo>
                    <a:pt x="249" y="79"/>
                    <a:pt x="249" y="94"/>
                    <a:pt x="246" y="118"/>
                  </a:cubicBezTo>
                  <a:cubicBezTo>
                    <a:pt x="244" y="137"/>
                    <a:pt x="245" y="168"/>
                    <a:pt x="231" y="176"/>
                  </a:cubicBezTo>
                  <a:cubicBezTo>
                    <a:pt x="217" y="183"/>
                    <a:pt x="176" y="151"/>
                    <a:pt x="157" y="122"/>
                  </a:cubicBezTo>
                  <a:cubicBezTo>
                    <a:pt x="156" y="121"/>
                    <a:pt x="156" y="121"/>
                    <a:pt x="156" y="121"/>
                  </a:cubicBezTo>
                  <a:cubicBezTo>
                    <a:pt x="131" y="96"/>
                    <a:pt x="92" y="95"/>
                    <a:pt x="63" y="103"/>
                  </a:cubicBezTo>
                  <a:cubicBezTo>
                    <a:pt x="31" y="111"/>
                    <a:pt x="7" y="130"/>
                    <a:pt x="2" y="151"/>
                  </a:cubicBezTo>
                  <a:cubicBezTo>
                    <a:pt x="2" y="152"/>
                    <a:pt x="2" y="152"/>
                    <a:pt x="2" y="152"/>
                  </a:cubicBezTo>
                  <a:cubicBezTo>
                    <a:pt x="0" y="192"/>
                    <a:pt x="32" y="283"/>
                    <a:pt x="69" y="306"/>
                  </a:cubicBezTo>
                  <a:cubicBezTo>
                    <a:pt x="102" y="326"/>
                    <a:pt x="104" y="330"/>
                    <a:pt x="119" y="358"/>
                  </a:cubicBezTo>
                  <a:cubicBezTo>
                    <a:pt x="137" y="394"/>
                    <a:pt x="222" y="502"/>
                    <a:pt x="368" y="538"/>
                  </a:cubicBezTo>
                  <a:cubicBezTo>
                    <a:pt x="515" y="574"/>
                    <a:pt x="543" y="532"/>
                    <a:pt x="568" y="519"/>
                  </a:cubicBezTo>
                  <a:cubicBezTo>
                    <a:pt x="569" y="519"/>
                    <a:pt x="569" y="519"/>
                    <a:pt x="569" y="519"/>
                  </a:cubicBezTo>
                  <a:cubicBezTo>
                    <a:pt x="569" y="519"/>
                    <a:pt x="569" y="519"/>
                    <a:pt x="569" y="518"/>
                  </a:cubicBezTo>
                  <a:cubicBezTo>
                    <a:pt x="628" y="473"/>
                    <a:pt x="652" y="403"/>
                    <a:pt x="620" y="312"/>
                  </a:cubicBezTo>
                  <a:close/>
                </a:path>
              </a:pathLst>
            </a:custGeom>
            <a:noFill/>
            <a:ln w="158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sp>
          <p:nvSpPr>
            <p:cNvPr id="298" name="Freeform 246">
              <a:extLst>
                <a:ext uri="{FF2B5EF4-FFF2-40B4-BE49-F238E27FC236}">
                  <a16:creationId xmlns:a16="http://schemas.microsoft.com/office/drawing/2014/main" id="{0E8515E8-0975-4060-B409-93D98C961EE9}"/>
                </a:ext>
              </a:extLst>
            </p:cNvPr>
            <p:cNvSpPr>
              <a:spLocks/>
            </p:cNvSpPr>
            <p:nvPr/>
          </p:nvSpPr>
          <p:spPr bwMode="auto">
            <a:xfrm>
              <a:off x="495" y="520"/>
              <a:ext cx="127" cy="137"/>
            </a:xfrm>
            <a:custGeom>
              <a:avLst/>
              <a:gdLst>
                <a:gd name="T0" fmla="*/ 155 w 115"/>
                <a:gd name="T1" fmla="*/ 46 h 116"/>
                <a:gd name="T2" fmla="*/ 100 w 115"/>
                <a:gd name="T3" fmla="*/ 7 h 116"/>
                <a:gd name="T4" fmla="*/ 33 w 115"/>
                <a:gd name="T5" fmla="*/ 18 h 116"/>
                <a:gd name="T6" fmla="*/ 28 w 115"/>
                <a:gd name="T7" fmla="*/ 24 h 116"/>
                <a:gd name="T8" fmla="*/ 21 w 115"/>
                <a:gd name="T9" fmla="*/ 96 h 116"/>
                <a:gd name="T10" fmla="*/ 0 w 115"/>
                <a:gd name="T11" fmla="*/ 191 h 1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 h="116">
                  <a:moveTo>
                    <a:pt x="115" y="28"/>
                  </a:moveTo>
                  <a:cubicBezTo>
                    <a:pt x="107" y="16"/>
                    <a:pt x="92" y="7"/>
                    <a:pt x="74" y="4"/>
                  </a:cubicBezTo>
                  <a:cubicBezTo>
                    <a:pt x="55" y="0"/>
                    <a:pt x="36" y="3"/>
                    <a:pt x="24" y="11"/>
                  </a:cubicBezTo>
                  <a:cubicBezTo>
                    <a:pt x="23" y="12"/>
                    <a:pt x="22" y="13"/>
                    <a:pt x="21" y="14"/>
                  </a:cubicBezTo>
                  <a:cubicBezTo>
                    <a:pt x="18" y="19"/>
                    <a:pt x="18" y="34"/>
                    <a:pt x="15" y="58"/>
                  </a:cubicBezTo>
                  <a:cubicBezTo>
                    <a:pt x="13" y="77"/>
                    <a:pt x="14" y="108"/>
                    <a:pt x="0" y="116"/>
                  </a:cubicBezTo>
                </a:path>
              </a:pathLst>
            </a:custGeom>
            <a:noFill/>
            <a:ln w="3175"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endParaRPr lang="zh-TW" altLang="en-US"/>
            </a:p>
          </p:txBody>
        </p:sp>
      </p:grpSp>
      <p:grpSp>
        <p:nvGrpSpPr>
          <p:cNvPr id="2" name="Group 1">
            <a:extLst>
              <a:ext uri="{FF2B5EF4-FFF2-40B4-BE49-F238E27FC236}">
                <a16:creationId xmlns:a16="http://schemas.microsoft.com/office/drawing/2014/main" id="{DB68D5EB-15F2-4E88-8F96-294D20454CBC}"/>
              </a:ext>
            </a:extLst>
          </p:cNvPr>
          <p:cNvGrpSpPr/>
          <p:nvPr/>
        </p:nvGrpSpPr>
        <p:grpSpPr>
          <a:xfrm>
            <a:off x="2729351" y="4014913"/>
            <a:ext cx="2584853" cy="2466816"/>
            <a:chOff x="2729351" y="4014913"/>
            <a:chExt cx="2584853" cy="2466816"/>
          </a:xfrm>
        </p:grpSpPr>
        <p:sp>
          <p:nvSpPr>
            <p:cNvPr id="141" name="Rectangle 140">
              <a:extLst>
                <a:ext uri="{FF2B5EF4-FFF2-40B4-BE49-F238E27FC236}">
                  <a16:creationId xmlns:a16="http://schemas.microsoft.com/office/drawing/2014/main" id="{66CCBBB5-1E6A-4719-8823-7214D7B4D7AD}"/>
                </a:ext>
              </a:extLst>
            </p:cNvPr>
            <p:cNvSpPr/>
            <p:nvPr/>
          </p:nvSpPr>
          <p:spPr>
            <a:xfrm>
              <a:off x="2729351" y="5558399"/>
              <a:ext cx="2531527" cy="923330"/>
            </a:xfrm>
            <a:prstGeom prst="rect">
              <a:avLst/>
            </a:prstGeom>
          </p:spPr>
          <p:txBody>
            <a:bodyPr wrap="square">
              <a:spAutoFit/>
            </a:bodyPr>
            <a:lstStyle/>
            <a:p>
              <a:r>
                <a:rPr lang="en-US" altLang="zh-TW" b="1" dirty="0">
                  <a:latin typeface="Times New Roman" panose="02020603050405020304" pitchFamily="18" charset="0"/>
                  <a:cs typeface="Times New Roman" panose="02020603050405020304" pitchFamily="18" charset="0"/>
                </a:rPr>
                <a:t>Valves: </a:t>
              </a:r>
              <a:br>
                <a:rPr lang="en-US" altLang="zh-TW" dirty="0">
                  <a:latin typeface="Times New Roman" panose="02020603050405020304" pitchFamily="18" charset="0"/>
                  <a:cs typeface="Times New Roman" panose="02020603050405020304" pitchFamily="18" charset="0"/>
                </a:rPr>
              </a:br>
              <a:r>
                <a:rPr lang="en-US" altLang="zh-TW" dirty="0">
                  <a:latin typeface="Times New Roman" panose="02020603050405020304" pitchFamily="18" charset="0"/>
                  <a:cs typeface="Times New Roman" panose="02020603050405020304" pitchFamily="18" charset="0"/>
                </a:rPr>
                <a:t>Maintain proper direction of blood flow</a:t>
              </a:r>
            </a:p>
          </p:txBody>
        </p:sp>
        <p:cxnSp>
          <p:nvCxnSpPr>
            <p:cNvPr id="174" name="Straight Arrow Connector 173">
              <a:extLst>
                <a:ext uri="{FF2B5EF4-FFF2-40B4-BE49-F238E27FC236}">
                  <a16:creationId xmlns:a16="http://schemas.microsoft.com/office/drawing/2014/main" id="{0358FDC4-33CF-4179-8DC8-CD0907ECAAFF}"/>
                </a:ext>
              </a:extLst>
            </p:cNvPr>
            <p:cNvCxnSpPr>
              <a:cxnSpLocks/>
            </p:cNvCxnSpPr>
            <p:nvPr/>
          </p:nvCxnSpPr>
          <p:spPr>
            <a:xfrm flipV="1">
              <a:off x="4193823" y="4484493"/>
              <a:ext cx="204622" cy="1380153"/>
            </a:xfrm>
            <a:prstGeom prst="straightConnector1">
              <a:avLst/>
            </a:prstGeom>
            <a:ln w="38100">
              <a:solidFill>
                <a:srgbClr val="92D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87A78FAE-D642-4849-A3B0-B515BF28A7FB}"/>
                </a:ext>
              </a:extLst>
            </p:cNvPr>
            <p:cNvCxnSpPr>
              <a:cxnSpLocks/>
            </p:cNvCxnSpPr>
            <p:nvPr/>
          </p:nvCxnSpPr>
          <p:spPr>
            <a:xfrm flipV="1">
              <a:off x="4204628" y="4232574"/>
              <a:ext cx="1109576" cy="1644436"/>
            </a:xfrm>
            <a:prstGeom prst="straightConnector1">
              <a:avLst/>
            </a:prstGeom>
            <a:ln w="38100">
              <a:solidFill>
                <a:srgbClr val="92D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EB5B87D6-2D02-4A2B-9868-648E0A6DAE35}"/>
                </a:ext>
              </a:extLst>
            </p:cNvPr>
            <p:cNvCxnSpPr>
              <a:cxnSpLocks/>
              <a:endCxn id="271" idx="5"/>
            </p:cNvCxnSpPr>
            <p:nvPr/>
          </p:nvCxnSpPr>
          <p:spPr>
            <a:xfrm flipV="1">
              <a:off x="4204628" y="4028466"/>
              <a:ext cx="789170" cy="1820725"/>
            </a:xfrm>
            <a:prstGeom prst="straightConnector1">
              <a:avLst/>
            </a:prstGeom>
            <a:ln w="38100">
              <a:solidFill>
                <a:srgbClr val="92D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3C8BECEA-CA01-48A8-A570-236466919FFD}"/>
                </a:ext>
              </a:extLst>
            </p:cNvPr>
            <p:cNvCxnSpPr>
              <a:cxnSpLocks/>
            </p:cNvCxnSpPr>
            <p:nvPr/>
          </p:nvCxnSpPr>
          <p:spPr>
            <a:xfrm flipV="1">
              <a:off x="4216637" y="4014913"/>
              <a:ext cx="464568" cy="1834278"/>
            </a:xfrm>
            <a:prstGeom prst="straightConnector1">
              <a:avLst/>
            </a:prstGeom>
            <a:ln w="38100">
              <a:solidFill>
                <a:srgbClr val="92D050"/>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156" name="Picture 155" descr="A picture containing logo&#10;&#10;Description automatically generated">
            <a:extLst>
              <a:ext uri="{FF2B5EF4-FFF2-40B4-BE49-F238E27FC236}">
                <a16:creationId xmlns:a16="http://schemas.microsoft.com/office/drawing/2014/main" id="{4A391894-8CCD-4C15-A1BC-DB0E6BC0E985}"/>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53602" y="-36486"/>
            <a:ext cx="1126725" cy="851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7" name="Google Shape;61;p13">
            <a:extLst>
              <a:ext uri="{FF2B5EF4-FFF2-40B4-BE49-F238E27FC236}">
                <a16:creationId xmlns:a16="http://schemas.microsoft.com/office/drawing/2014/main" id="{4D5CA053-5813-4F16-BFE4-2BC20A575458}"/>
              </a:ext>
            </a:extLst>
          </p:cNvPr>
          <p:cNvPicPr preferRelativeResize="0">
            <a:picLocks noChangeAspect="1"/>
          </p:cNvPicPr>
          <p:nvPr/>
        </p:nvPicPr>
        <p:blipFill rotWithShape="1">
          <a:blip r:embed="rId7">
            <a:alphaModFix/>
          </a:blip>
          <a:srcRect t="4057" b="10539"/>
          <a:stretch/>
        </p:blipFill>
        <p:spPr>
          <a:xfrm>
            <a:off x="10680327" y="-36486"/>
            <a:ext cx="1511673" cy="8396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4193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4" presetClass="entr" presetSubtype="10" fill="hold" nodeType="afterEffect">
                                  <p:stCondLst>
                                    <p:cond delay="2000"/>
                                  </p:stCondLst>
                                  <p:childTnLst>
                                    <p:set>
                                      <p:cBhvr>
                                        <p:cTn id="12" dur="1" fill="hold">
                                          <p:stCondLst>
                                            <p:cond delay="0"/>
                                          </p:stCondLst>
                                        </p:cTn>
                                        <p:tgtEl>
                                          <p:spTgt spid="149"/>
                                        </p:tgtEl>
                                        <p:attrNameLst>
                                          <p:attrName>style.visibility</p:attrName>
                                        </p:attrNameLst>
                                      </p:cBhvr>
                                      <p:to>
                                        <p:strVal val="visible"/>
                                      </p:to>
                                    </p:set>
                                    <p:animEffect transition="in" filter="randombar(horizontal)">
                                      <p:cBhvr>
                                        <p:cTn id="13" dur="1000"/>
                                        <p:tgtEl>
                                          <p:spTgt spid="149"/>
                                        </p:tgtEl>
                                      </p:cBhvr>
                                    </p:animEffect>
                                  </p:childTnLst>
                                </p:cTn>
                              </p:par>
                            </p:childTnLst>
                          </p:cTn>
                        </p:par>
                        <p:par>
                          <p:cTn id="14" fill="hold">
                            <p:stCondLst>
                              <p:cond delay="5000"/>
                            </p:stCondLst>
                            <p:childTnLst>
                              <p:par>
                                <p:cTn id="15" presetID="53" presetClass="entr" presetSubtype="16" fill="hold" nodeType="afterEffect">
                                  <p:stCondLst>
                                    <p:cond delay="3000"/>
                                  </p:stCondLst>
                                  <p:childTnLst>
                                    <p:set>
                                      <p:cBhvr>
                                        <p:cTn id="16" dur="1" fill="hold">
                                          <p:stCondLst>
                                            <p:cond delay="0"/>
                                          </p:stCondLst>
                                        </p:cTn>
                                        <p:tgtEl>
                                          <p:spTgt spid="145"/>
                                        </p:tgtEl>
                                        <p:attrNameLst>
                                          <p:attrName>style.visibility</p:attrName>
                                        </p:attrNameLst>
                                      </p:cBhvr>
                                      <p:to>
                                        <p:strVal val="visible"/>
                                      </p:to>
                                    </p:set>
                                    <p:anim calcmode="lin" valueType="num">
                                      <p:cBhvr>
                                        <p:cTn id="17" dur="1000" fill="hold"/>
                                        <p:tgtEl>
                                          <p:spTgt spid="145"/>
                                        </p:tgtEl>
                                        <p:attrNameLst>
                                          <p:attrName>ppt_w</p:attrName>
                                        </p:attrNameLst>
                                      </p:cBhvr>
                                      <p:tavLst>
                                        <p:tav tm="0">
                                          <p:val>
                                            <p:fltVal val="0"/>
                                          </p:val>
                                        </p:tav>
                                        <p:tav tm="100000">
                                          <p:val>
                                            <p:strVal val="#ppt_w"/>
                                          </p:val>
                                        </p:tav>
                                      </p:tavLst>
                                    </p:anim>
                                    <p:anim calcmode="lin" valueType="num">
                                      <p:cBhvr>
                                        <p:cTn id="18" dur="1000" fill="hold"/>
                                        <p:tgtEl>
                                          <p:spTgt spid="145"/>
                                        </p:tgtEl>
                                        <p:attrNameLst>
                                          <p:attrName>ppt_h</p:attrName>
                                        </p:attrNameLst>
                                      </p:cBhvr>
                                      <p:tavLst>
                                        <p:tav tm="0">
                                          <p:val>
                                            <p:fltVal val="0"/>
                                          </p:val>
                                        </p:tav>
                                        <p:tav tm="100000">
                                          <p:val>
                                            <p:strVal val="#ppt_h"/>
                                          </p:val>
                                        </p:tav>
                                      </p:tavLst>
                                    </p:anim>
                                    <p:animEffect transition="in" filter="fade">
                                      <p:cBhvr>
                                        <p:cTn id="19" dur="1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84" y="114707"/>
            <a:ext cx="2442188" cy="705342"/>
          </a:xfrm>
          <a:prstGeom prst="rect">
            <a:avLst/>
          </a:prstGeom>
        </p:spPr>
      </p:pic>
      <p:sp>
        <p:nvSpPr>
          <p:cNvPr id="5" name="object 21"/>
          <p:cNvSpPr/>
          <p:nvPr/>
        </p:nvSpPr>
        <p:spPr>
          <a:xfrm>
            <a:off x="3104553" y="114707"/>
            <a:ext cx="7770626" cy="705342"/>
          </a:xfrm>
          <a:custGeom>
            <a:avLst/>
            <a:gdLst/>
            <a:ahLst/>
            <a:cxnLst/>
            <a:rect l="l" t="t" r="r" b="b"/>
            <a:pathLst>
              <a:path w="5029200" h="360679">
                <a:moveTo>
                  <a:pt x="0" y="360286"/>
                </a:moveTo>
                <a:lnTo>
                  <a:pt x="5029200" y="360286"/>
                </a:lnTo>
                <a:lnTo>
                  <a:pt x="5029200" y="0"/>
                </a:lnTo>
                <a:lnTo>
                  <a:pt x="0" y="0"/>
                </a:lnTo>
                <a:lnTo>
                  <a:pt x="0" y="360286"/>
                </a:lnTo>
                <a:close/>
              </a:path>
            </a:pathLst>
          </a:custGeom>
          <a:solidFill>
            <a:srgbClr val="081E3F"/>
          </a:solidFill>
        </p:spPr>
        <p:txBody>
          <a:bodyPr wrap="square" lIns="0" tIns="0" rIns="0" bIns="0" rtlCol="0"/>
          <a:lstStyle/>
          <a:p>
            <a:pPr algn="ctr"/>
            <a:endParaRPr lang="en-US" sz="2000" b="1" dirty="0">
              <a:solidFill>
                <a:schemeClr val="bg1"/>
              </a:solidFill>
            </a:endParaRPr>
          </a:p>
          <a:p>
            <a:pPr algn="ctr"/>
            <a:r>
              <a:rPr lang="en-US" sz="2000" b="1" dirty="0">
                <a:solidFill>
                  <a:schemeClr val="bg1"/>
                </a:solidFill>
              </a:rPr>
              <a:t>Annual Graduate Research Day               Methods</a:t>
            </a:r>
          </a:p>
          <a:p>
            <a:pPr algn="ctr"/>
            <a:r>
              <a:rPr lang="en-US" sz="2000" b="1" dirty="0">
                <a:solidFill>
                  <a:schemeClr val="bg1"/>
                </a:solidFill>
              </a:rPr>
              <a:t> </a:t>
            </a:r>
            <a:endParaRPr sz="2000" b="1" dirty="0">
              <a:solidFill>
                <a:schemeClr val="bg1"/>
              </a:solidFill>
            </a:endParaRPr>
          </a:p>
        </p:txBody>
      </p:sp>
      <p:cxnSp>
        <p:nvCxnSpPr>
          <p:cNvPr id="3" name="Straight Connector 2"/>
          <p:cNvCxnSpPr/>
          <p:nvPr/>
        </p:nvCxnSpPr>
        <p:spPr>
          <a:xfrm flipH="1">
            <a:off x="8195173" y="364941"/>
            <a:ext cx="1" cy="40092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325415" y="365760"/>
            <a:ext cx="670376" cy="400110"/>
          </a:xfrm>
          <a:prstGeom prst="rect">
            <a:avLst/>
          </a:prstGeom>
        </p:spPr>
        <p:txBody>
          <a:bodyPr wrap="none">
            <a:spAutoFit/>
          </a:bodyPr>
          <a:lstStyle/>
          <a:p>
            <a:r>
              <a:rPr lang="en-US" sz="2000" b="1" dirty="0">
                <a:solidFill>
                  <a:schemeClr val="bg1"/>
                </a:solidFill>
              </a:rPr>
              <a:t>10th</a:t>
            </a:r>
          </a:p>
        </p:txBody>
      </p:sp>
      <p:sp>
        <p:nvSpPr>
          <p:cNvPr id="141" name="Rectangle: Rounded Corners 140">
            <a:extLst>
              <a:ext uri="{FF2B5EF4-FFF2-40B4-BE49-F238E27FC236}">
                <a16:creationId xmlns:a16="http://schemas.microsoft.com/office/drawing/2014/main" id="{B937D8BB-AEBF-4A96-9CA2-A8C180028116}"/>
              </a:ext>
            </a:extLst>
          </p:cNvPr>
          <p:cNvSpPr/>
          <p:nvPr/>
        </p:nvSpPr>
        <p:spPr>
          <a:xfrm>
            <a:off x="3138316" y="3026973"/>
            <a:ext cx="9053684" cy="3831027"/>
          </a:xfrm>
          <a:prstGeom prst="roundRect">
            <a:avLst>
              <a:gd name="adj" fmla="val 3028"/>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2" name="Rectangle: Rounded Corners 141">
            <a:extLst>
              <a:ext uri="{FF2B5EF4-FFF2-40B4-BE49-F238E27FC236}">
                <a16:creationId xmlns:a16="http://schemas.microsoft.com/office/drawing/2014/main" id="{BE82C34F-4430-4275-99B1-EC43DEFE13A1}"/>
              </a:ext>
            </a:extLst>
          </p:cNvPr>
          <p:cNvSpPr/>
          <p:nvPr/>
        </p:nvSpPr>
        <p:spPr>
          <a:xfrm>
            <a:off x="9729295" y="2928487"/>
            <a:ext cx="2460118" cy="442172"/>
          </a:xfrm>
          <a:prstGeom prst="roundRect">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Conclusion</a:t>
            </a:r>
            <a:endParaRPr lang="zh-TW" altLang="en-US" sz="3200" b="1" dirty="0">
              <a:effectLst>
                <a:outerShdw blurRad="38100" dist="38100" dir="2700000" algn="tl">
                  <a:srgbClr val="000000">
                    <a:alpha val="43137"/>
                  </a:srgbClr>
                </a:outerShdw>
              </a:effectLst>
            </a:endParaRPr>
          </a:p>
        </p:txBody>
      </p:sp>
      <p:sp>
        <p:nvSpPr>
          <p:cNvPr id="143" name="Rectangle: Rounded Corners 142">
            <a:extLst>
              <a:ext uri="{FF2B5EF4-FFF2-40B4-BE49-F238E27FC236}">
                <a16:creationId xmlns:a16="http://schemas.microsoft.com/office/drawing/2014/main" id="{D7ED13BC-5DC6-46DA-805D-E978CB0BD7DE}"/>
              </a:ext>
            </a:extLst>
          </p:cNvPr>
          <p:cNvSpPr/>
          <p:nvPr/>
        </p:nvSpPr>
        <p:spPr>
          <a:xfrm>
            <a:off x="9603245" y="2734787"/>
            <a:ext cx="2460118" cy="442172"/>
          </a:xfrm>
          <a:prstGeom prst="roundRect">
            <a:avLst/>
          </a:prstGeom>
          <a:solidFill>
            <a:srgbClr val="3F82E5"/>
          </a:solidFill>
          <a:ln>
            <a:solidFill>
              <a:srgbClr val="3F82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Results</a:t>
            </a:r>
            <a:endParaRPr lang="zh-TW" altLang="en-US" sz="3200" b="1" dirty="0">
              <a:effectLst>
                <a:outerShdw blurRad="38100" dist="38100" dir="2700000" algn="tl">
                  <a:srgbClr val="000000">
                    <a:alpha val="43137"/>
                  </a:srgbClr>
                </a:outerShdw>
              </a:effectLst>
            </a:endParaRPr>
          </a:p>
        </p:txBody>
      </p:sp>
      <p:sp>
        <p:nvSpPr>
          <p:cNvPr id="144" name="Rectangle: Rounded Corners 143">
            <a:extLst>
              <a:ext uri="{FF2B5EF4-FFF2-40B4-BE49-F238E27FC236}">
                <a16:creationId xmlns:a16="http://schemas.microsoft.com/office/drawing/2014/main" id="{FC74D134-C416-49F9-B681-3797155A6080}"/>
              </a:ext>
            </a:extLst>
          </p:cNvPr>
          <p:cNvSpPr/>
          <p:nvPr/>
        </p:nvSpPr>
        <p:spPr>
          <a:xfrm>
            <a:off x="3010695" y="2911264"/>
            <a:ext cx="9053684" cy="3831027"/>
          </a:xfrm>
          <a:prstGeom prst="roundRect">
            <a:avLst>
              <a:gd name="adj" fmla="val 3028"/>
            </a:avLst>
          </a:prstGeom>
          <a:solidFill>
            <a:srgbClr val="3F82E5"/>
          </a:solidFill>
          <a:ln>
            <a:solidFill>
              <a:srgbClr val="3F82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6" name="Rectangle: Rounded Corners 145">
            <a:extLst>
              <a:ext uri="{FF2B5EF4-FFF2-40B4-BE49-F238E27FC236}">
                <a16:creationId xmlns:a16="http://schemas.microsoft.com/office/drawing/2014/main" id="{9F138BF5-E44A-4236-A629-042FBFA10284}"/>
              </a:ext>
            </a:extLst>
          </p:cNvPr>
          <p:cNvSpPr/>
          <p:nvPr/>
        </p:nvSpPr>
        <p:spPr>
          <a:xfrm>
            <a:off x="0" y="820049"/>
            <a:ext cx="11923707" cy="5797621"/>
          </a:xfrm>
          <a:prstGeom prst="roundRect">
            <a:avLst>
              <a:gd name="adj" fmla="val 3028"/>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5" name="Rectangle: Rounded Corners 144">
            <a:extLst>
              <a:ext uri="{FF2B5EF4-FFF2-40B4-BE49-F238E27FC236}">
                <a16:creationId xmlns:a16="http://schemas.microsoft.com/office/drawing/2014/main" id="{390BB23D-7F50-42AA-98C9-3340F722B222}"/>
              </a:ext>
            </a:extLst>
          </p:cNvPr>
          <p:cNvSpPr/>
          <p:nvPr/>
        </p:nvSpPr>
        <p:spPr>
          <a:xfrm>
            <a:off x="8305117" y="420305"/>
            <a:ext cx="3618588" cy="618210"/>
          </a:xfrm>
          <a:prstGeom prst="roundRect">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Methods</a:t>
            </a:r>
            <a:endParaRPr lang="zh-TW" altLang="en-US" sz="3200" b="1" dirty="0">
              <a:effectLst>
                <a:outerShdw blurRad="38100" dist="38100" dir="2700000" algn="tl">
                  <a:srgbClr val="000000">
                    <a:alpha val="43137"/>
                  </a:srgbClr>
                </a:outerShdw>
              </a:effectLst>
            </a:endParaRPr>
          </a:p>
        </p:txBody>
      </p:sp>
      <p:sp>
        <p:nvSpPr>
          <p:cNvPr id="2" name="Rectangle 1">
            <a:extLst>
              <a:ext uri="{FF2B5EF4-FFF2-40B4-BE49-F238E27FC236}">
                <a16:creationId xmlns:a16="http://schemas.microsoft.com/office/drawing/2014/main" id="{ACDD9B73-A2A3-45C3-BC9E-C569B04255F6}"/>
              </a:ext>
            </a:extLst>
          </p:cNvPr>
          <p:cNvSpPr/>
          <p:nvPr/>
        </p:nvSpPr>
        <p:spPr>
          <a:xfrm>
            <a:off x="157652" y="3356774"/>
            <a:ext cx="3388890" cy="1754326"/>
          </a:xfrm>
          <a:prstGeom prst="rect">
            <a:avLst/>
          </a:prstGeom>
        </p:spPr>
        <p:txBody>
          <a:bodyPr wrap="square">
            <a:spAutoFit/>
          </a:bodyPr>
          <a:lstStyle/>
          <a:p>
            <a:r>
              <a:rPr lang="en-US" altLang="zh-TW"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Porcine Small Intestinal Submucosa (PSIS)</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26-mm hollow cylinder</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Acellular extracellular matrix</a:t>
            </a:r>
          </a:p>
          <a:p>
            <a:pPr marL="285750" indent="-285750">
              <a:buFont typeface="Arial" panose="020B0604020202020204" pitchFamily="34" charset="0"/>
              <a:buChar char="•"/>
            </a:pPr>
            <a:r>
              <a:rPr lang="en-US" altLang="zh-TW" dirty="0" err="1">
                <a:latin typeface="Times New Roman" panose="02020603050405020304" pitchFamily="18" charset="0"/>
                <a:cs typeface="Times New Roman" panose="02020603050405020304" pitchFamily="18" charset="0"/>
              </a:rPr>
              <a:t>Stentless</a:t>
            </a:r>
            <a:r>
              <a:rPr lang="en-US" altLang="zh-TW" dirty="0">
                <a:latin typeface="Times New Roman" panose="02020603050405020304" pitchFamily="18" charset="0"/>
                <a:cs typeface="Times New Roman" panose="02020603050405020304" pitchFamily="18" charset="0"/>
              </a:rPr>
              <a:t> and seamless</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In FDA trials</a:t>
            </a:r>
          </a:p>
        </p:txBody>
      </p:sp>
      <p:pic>
        <p:nvPicPr>
          <p:cNvPr id="149" name="Picture 148">
            <a:extLst>
              <a:ext uri="{FF2B5EF4-FFF2-40B4-BE49-F238E27FC236}">
                <a16:creationId xmlns:a16="http://schemas.microsoft.com/office/drawing/2014/main" id="{BA2844AC-9DF0-4F90-8F51-3F17EDBE5A7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49765" y="1038515"/>
            <a:ext cx="1976907" cy="2234485"/>
          </a:xfrm>
          <a:prstGeom prst="rect">
            <a:avLst/>
          </a:prstGeom>
        </p:spPr>
      </p:pic>
      <p:sp>
        <p:nvSpPr>
          <p:cNvPr id="184" name="Rectangle 183">
            <a:extLst>
              <a:ext uri="{FF2B5EF4-FFF2-40B4-BE49-F238E27FC236}">
                <a16:creationId xmlns:a16="http://schemas.microsoft.com/office/drawing/2014/main" id="{6A279751-2254-47DC-943D-EE88DBB8F62E}"/>
              </a:ext>
            </a:extLst>
          </p:cNvPr>
          <p:cNvSpPr/>
          <p:nvPr/>
        </p:nvSpPr>
        <p:spPr>
          <a:xfrm>
            <a:off x="9107184" y="3975512"/>
            <a:ext cx="2662369" cy="2585323"/>
          </a:xfrm>
          <a:prstGeom prst="rect">
            <a:avLst/>
          </a:prstGeom>
        </p:spPr>
        <p:txBody>
          <a:bodyPr wrap="square">
            <a:spAutoFit/>
          </a:bodyPr>
          <a:lstStyle/>
          <a:p>
            <a:r>
              <a:rPr lang="en-US" altLang="zh-TW"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Assessment Criteria</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Regurgitation Factor</a:t>
            </a:r>
            <a:br>
              <a:rPr lang="en-US" altLang="zh-TW" dirty="0">
                <a:latin typeface="Times New Roman" panose="02020603050405020304" pitchFamily="18" charset="0"/>
                <a:cs typeface="Times New Roman" panose="02020603050405020304" pitchFamily="18" charset="0"/>
              </a:rPr>
            </a:br>
            <a:r>
              <a:rPr lang="en-US" altLang="zh-TW"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Transvalvular Pressure (</a:t>
            </a:r>
            <a:r>
              <a:rPr lang="el-GR" altLang="zh-TW" dirty="0">
                <a:latin typeface="Times New Roman" panose="02020603050405020304" pitchFamily="18" charset="0"/>
                <a:cs typeface="Times New Roman" panose="02020603050405020304" pitchFamily="18" charset="0"/>
              </a:rPr>
              <a:t>Δ</a:t>
            </a:r>
            <a:r>
              <a:rPr lang="en-US" altLang="zh-TW" dirty="0">
                <a:latin typeface="Times New Roman" panose="02020603050405020304" pitchFamily="18" charset="0"/>
                <a:cs typeface="Times New Roman" panose="02020603050405020304" pitchFamily="18" charset="0"/>
              </a:rPr>
              <a:t>P)</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Volumetric Flow</a:t>
            </a:r>
            <a:br>
              <a:rPr lang="en-US" altLang="zh-TW" dirty="0">
                <a:latin typeface="Times New Roman" panose="02020603050405020304" pitchFamily="18" charset="0"/>
                <a:cs typeface="Times New Roman" panose="02020603050405020304" pitchFamily="18" charset="0"/>
              </a:rPr>
            </a:br>
            <a:r>
              <a:rPr lang="en-US" altLang="zh-TW" dirty="0">
                <a:latin typeface="Times New Roman" panose="02020603050405020304" pitchFamily="18" charset="0"/>
                <a:cs typeface="Times New Roman" panose="02020603050405020304" pitchFamily="18" charset="0"/>
              </a:rPr>
              <a:t>(Q</a:t>
            </a:r>
            <a:r>
              <a:rPr lang="en-US" altLang="zh-TW" baseline="-25000" dirty="0">
                <a:latin typeface="Times New Roman" panose="02020603050405020304" pitchFamily="18" charset="0"/>
                <a:cs typeface="Times New Roman" panose="02020603050405020304" pitchFamily="18" charset="0"/>
              </a:rPr>
              <a:t>RMS</a:t>
            </a:r>
            <a:r>
              <a:rPr lang="en-US" altLang="zh-TW"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Effective Orifice Area (EOA)</a:t>
            </a:r>
            <a:endParaRPr lang="zh-TW" altLang="en-US" dirty="0">
              <a:latin typeface="Times New Roman" panose="02020603050405020304" pitchFamily="18" charset="0"/>
              <a:cs typeface="Times New Roman" panose="02020603050405020304" pitchFamily="18" charset="0"/>
            </a:endParaRPr>
          </a:p>
        </p:txBody>
      </p:sp>
      <p:grpSp>
        <p:nvGrpSpPr>
          <p:cNvPr id="188" name="Group 187">
            <a:extLst>
              <a:ext uri="{FF2B5EF4-FFF2-40B4-BE49-F238E27FC236}">
                <a16:creationId xmlns:a16="http://schemas.microsoft.com/office/drawing/2014/main" id="{7D212A17-6018-48CB-9B37-138C5EEFED51}"/>
              </a:ext>
            </a:extLst>
          </p:cNvPr>
          <p:cNvGrpSpPr/>
          <p:nvPr/>
        </p:nvGrpSpPr>
        <p:grpSpPr>
          <a:xfrm>
            <a:off x="3566255" y="4115519"/>
            <a:ext cx="5217374" cy="2319029"/>
            <a:chOff x="39295" y="3891541"/>
            <a:chExt cx="5217374" cy="2319029"/>
          </a:xfrm>
        </p:grpSpPr>
        <p:grpSp>
          <p:nvGrpSpPr>
            <p:cNvPr id="156" name="Group 155">
              <a:extLst>
                <a:ext uri="{FF2B5EF4-FFF2-40B4-BE49-F238E27FC236}">
                  <a16:creationId xmlns:a16="http://schemas.microsoft.com/office/drawing/2014/main" id="{8BE31FA9-4C88-4176-B90F-213599713F1C}"/>
                </a:ext>
              </a:extLst>
            </p:cNvPr>
            <p:cNvGrpSpPr>
              <a:grpSpLocks noChangeAspect="1"/>
            </p:cNvGrpSpPr>
            <p:nvPr/>
          </p:nvGrpSpPr>
          <p:grpSpPr>
            <a:xfrm>
              <a:off x="39295" y="3891541"/>
              <a:ext cx="5217374" cy="1676400"/>
              <a:chOff x="480396" y="1687996"/>
              <a:chExt cx="11486758" cy="3690828"/>
            </a:xfrm>
          </p:grpSpPr>
          <p:pic>
            <p:nvPicPr>
              <p:cNvPr id="157" name="Picture 156" descr="A picture containing toilet, indoor, seat, dirty&#10;&#10;Description automatically generated">
                <a:extLst>
                  <a:ext uri="{FF2B5EF4-FFF2-40B4-BE49-F238E27FC236}">
                    <a16:creationId xmlns:a16="http://schemas.microsoft.com/office/drawing/2014/main" id="{1C2C6708-5EE3-4CB9-8DDA-91292B9478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9018" y="1690688"/>
                <a:ext cx="3688136" cy="3688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8" name="Picture 157">
                <a:extLst>
                  <a:ext uri="{FF2B5EF4-FFF2-40B4-BE49-F238E27FC236}">
                    <a16:creationId xmlns:a16="http://schemas.microsoft.com/office/drawing/2014/main" id="{9D67EE4A-AEDF-4597-B3CE-0BE4D812E3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9707" y="1690688"/>
                <a:ext cx="3688136" cy="3688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9" name="Picture 158" descr="A picture containing indoor, toilet, beverage, coffee&#10;&#10;Description automatically generated">
                <a:extLst>
                  <a:ext uri="{FF2B5EF4-FFF2-40B4-BE49-F238E27FC236}">
                    <a16:creationId xmlns:a16="http://schemas.microsoft.com/office/drawing/2014/main" id="{CA9F9CDA-36CE-4B09-8F2E-D452EDE137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396" y="1690688"/>
                <a:ext cx="3688136" cy="3688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0" name="Picture 159" descr="A picture containing indoor, toilet, beverage, coffee&#10;&#10;Description automatically generated">
                <a:extLst>
                  <a:ext uri="{FF2B5EF4-FFF2-40B4-BE49-F238E27FC236}">
                    <a16:creationId xmlns:a16="http://schemas.microsoft.com/office/drawing/2014/main" id="{44A6538C-D3D1-4C2C-8685-63CF9BDEC8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396" y="1687999"/>
                <a:ext cx="3688136" cy="3688136"/>
              </a:xfrm>
              <a:prstGeom prst="rect">
                <a:avLst/>
              </a:prstGeom>
            </p:spPr>
          </p:pic>
          <p:pic>
            <p:nvPicPr>
              <p:cNvPr id="161" name="Picture 160">
                <a:extLst>
                  <a:ext uri="{FF2B5EF4-FFF2-40B4-BE49-F238E27FC236}">
                    <a16:creationId xmlns:a16="http://schemas.microsoft.com/office/drawing/2014/main" id="{7FCB267E-A3F2-4106-9EAF-2A898C52B8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0017" y="1687997"/>
                <a:ext cx="3688135" cy="3688135"/>
              </a:xfrm>
              <a:prstGeom prst="rect">
                <a:avLst/>
              </a:prstGeom>
            </p:spPr>
          </p:pic>
          <p:pic>
            <p:nvPicPr>
              <p:cNvPr id="162" name="Picture 161" descr="A picture containing toilet, indoor, seat, dirty&#10;&#10;Description automatically generated">
                <a:extLst>
                  <a:ext uri="{FF2B5EF4-FFF2-40B4-BE49-F238E27FC236}">
                    <a16:creationId xmlns:a16="http://schemas.microsoft.com/office/drawing/2014/main" id="{CC6F0EE0-32D9-49AF-A4CB-55538FD89D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9017" y="1687996"/>
                <a:ext cx="3688135" cy="3688135"/>
              </a:xfrm>
              <a:prstGeom prst="rect">
                <a:avLst/>
              </a:prstGeom>
            </p:spPr>
          </p:pic>
        </p:grpSp>
        <p:sp>
          <p:nvSpPr>
            <p:cNvPr id="185" name="Rectangle 184">
              <a:extLst>
                <a:ext uri="{FF2B5EF4-FFF2-40B4-BE49-F238E27FC236}">
                  <a16:creationId xmlns:a16="http://schemas.microsoft.com/office/drawing/2014/main" id="{AB5D5C22-52DB-4E45-A9FF-0BCD4F70F485}"/>
                </a:ext>
              </a:extLst>
            </p:cNvPr>
            <p:cNvSpPr/>
            <p:nvPr/>
          </p:nvSpPr>
          <p:spPr>
            <a:xfrm>
              <a:off x="82889" y="5625795"/>
              <a:ext cx="1626663" cy="584775"/>
            </a:xfrm>
            <a:prstGeom prst="rect">
              <a:avLst/>
            </a:prstGeom>
          </p:spPr>
          <p:txBody>
            <a:bodyPr wrap="none">
              <a:spAutoFit/>
            </a:bodyPr>
            <a:lstStyle/>
            <a:p>
              <a:pPr algn="ctr">
                <a:buClr>
                  <a:srgbClr val="000000"/>
                </a:buClr>
              </a:pPr>
              <a:r>
                <a:rPr lang="en-US" altLang="zh-TW" sz="1600" dirty="0">
                  <a:solidFill>
                    <a:srgbClr val="000000"/>
                  </a:solidFill>
                </a:rPr>
                <a:t>Mechanical Valve</a:t>
              </a:r>
              <a:br>
                <a:rPr lang="en-US" altLang="zh-TW" sz="1600" dirty="0">
                  <a:solidFill>
                    <a:srgbClr val="000000"/>
                  </a:solidFill>
                </a:rPr>
              </a:br>
              <a:r>
                <a:rPr lang="en-US" altLang="zh-TW" sz="1600" dirty="0">
                  <a:solidFill>
                    <a:srgbClr val="000000"/>
                  </a:solidFill>
                </a:rPr>
                <a:t>(control)</a:t>
              </a:r>
            </a:p>
          </p:txBody>
        </p:sp>
        <p:sp>
          <p:nvSpPr>
            <p:cNvPr id="186" name="Rectangle 185">
              <a:extLst>
                <a:ext uri="{FF2B5EF4-FFF2-40B4-BE49-F238E27FC236}">
                  <a16:creationId xmlns:a16="http://schemas.microsoft.com/office/drawing/2014/main" id="{84ECB89B-C335-4F81-994B-B57C64BCEB93}"/>
                </a:ext>
              </a:extLst>
            </p:cNvPr>
            <p:cNvSpPr/>
            <p:nvPr/>
          </p:nvSpPr>
          <p:spPr>
            <a:xfrm>
              <a:off x="1767447" y="5620421"/>
              <a:ext cx="1785168" cy="584775"/>
            </a:xfrm>
            <a:prstGeom prst="rect">
              <a:avLst/>
            </a:prstGeom>
          </p:spPr>
          <p:txBody>
            <a:bodyPr wrap="none">
              <a:spAutoFit/>
            </a:bodyPr>
            <a:lstStyle/>
            <a:p>
              <a:pPr algn="ctr">
                <a:buClr>
                  <a:srgbClr val="000000"/>
                </a:buClr>
              </a:pPr>
              <a:r>
                <a:rPr lang="en-US" altLang="zh-TW" sz="1600" dirty="0">
                  <a:solidFill>
                    <a:srgbClr val="000000"/>
                  </a:solidFill>
                </a:rPr>
                <a:t>Bioprosthetic Valve</a:t>
              </a:r>
              <a:br>
                <a:rPr lang="en-US" altLang="zh-TW" sz="1600" dirty="0">
                  <a:solidFill>
                    <a:srgbClr val="000000"/>
                  </a:solidFill>
                </a:rPr>
              </a:br>
              <a:r>
                <a:rPr lang="en-US" altLang="zh-TW" sz="1600" dirty="0">
                  <a:solidFill>
                    <a:srgbClr val="000000"/>
                  </a:solidFill>
                </a:rPr>
                <a:t>(control)</a:t>
              </a:r>
            </a:p>
          </p:txBody>
        </p:sp>
        <p:sp>
          <p:nvSpPr>
            <p:cNvPr id="187" name="Rectangle 186">
              <a:extLst>
                <a:ext uri="{FF2B5EF4-FFF2-40B4-BE49-F238E27FC236}">
                  <a16:creationId xmlns:a16="http://schemas.microsoft.com/office/drawing/2014/main" id="{BDA1C80E-2CA0-4C61-BEF3-E163A54FBB66}"/>
                </a:ext>
              </a:extLst>
            </p:cNvPr>
            <p:cNvSpPr/>
            <p:nvPr/>
          </p:nvSpPr>
          <p:spPr>
            <a:xfrm>
              <a:off x="3914488" y="5620420"/>
              <a:ext cx="1020857" cy="584775"/>
            </a:xfrm>
            <a:prstGeom prst="rect">
              <a:avLst/>
            </a:prstGeom>
          </p:spPr>
          <p:txBody>
            <a:bodyPr wrap="none">
              <a:spAutoFit/>
            </a:bodyPr>
            <a:lstStyle/>
            <a:p>
              <a:pPr algn="ctr">
                <a:buClr>
                  <a:srgbClr val="000000"/>
                </a:buClr>
              </a:pPr>
              <a:r>
                <a:rPr lang="en-US" altLang="zh-TW" sz="1600" dirty="0">
                  <a:solidFill>
                    <a:srgbClr val="000000"/>
                  </a:solidFill>
                </a:rPr>
                <a:t>PSIS Valve</a:t>
              </a:r>
              <a:br>
                <a:rPr lang="en-US" altLang="zh-TW" sz="1600" dirty="0">
                  <a:solidFill>
                    <a:srgbClr val="000000"/>
                  </a:solidFill>
                </a:rPr>
              </a:br>
              <a:r>
                <a:rPr lang="en-US" altLang="zh-TW" sz="1600" dirty="0">
                  <a:solidFill>
                    <a:srgbClr val="000000"/>
                  </a:solidFill>
                </a:rPr>
                <a:t>(N=4)</a:t>
              </a:r>
            </a:p>
          </p:txBody>
        </p:sp>
      </p:grpSp>
      <p:grpSp>
        <p:nvGrpSpPr>
          <p:cNvPr id="196" name="Group 195">
            <a:extLst>
              <a:ext uri="{FF2B5EF4-FFF2-40B4-BE49-F238E27FC236}">
                <a16:creationId xmlns:a16="http://schemas.microsoft.com/office/drawing/2014/main" id="{748BEE80-9986-41EF-A9EB-2703FB6EE503}"/>
              </a:ext>
            </a:extLst>
          </p:cNvPr>
          <p:cNvGrpSpPr/>
          <p:nvPr/>
        </p:nvGrpSpPr>
        <p:grpSpPr>
          <a:xfrm>
            <a:off x="7527236" y="981356"/>
            <a:ext cx="3953423" cy="2905917"/>
            <a:chOff x="3760333" y="3586635"/>
            <a:chExt cx="3953423" cy="2905917"/>
          </a:xfrm>
        </p:grpSpPr>
        <p:grpSp>
          <p:nvGrpSpPr>
            <p:cNvPr id="190" name="Group 189">
              <a:extLst>
                <a:ext uri="{FF2B5EF4-FFF2-40B4-BE49-F238E27FC236}">
                  <a16:creationId xmlns:a16="http://schemas.microsoft.com/office/drawing/2014/main" id="{CAE53DE6-8118-4955-8715-DF35063DB53B}"/>
                </a:ext>
              </a:extLst>
            </p:cNvPr>
            <p:cNvGrpSpPr>
              <a:grpSpLocks/>
            </p:cNvGrpSpPr>
            <p:nvPr/>
          </p:nvGrpSpPr>
          <p:grpSpPr>
            <a:xfrm>
              <a:off x="3760333" y="3586635"/>
              <a:ext cx="3953423" cy="2905917"/>
              <a:chOff x="3937829" y="1532979"/>
              <a:chExt cx="4316342" cy="3792041"/>
            </a:xfrm>
          </p:grpSpPr>
          <p:pic>
            <p:nvPicPr>
              <p:cNvPr id="191" name="Picture 190">
                <a:extLst>
                  <a:ext uri="{FF2B5EF4-FFF2-40B4-BE49-F238E27FC236}">
                    <a16:creationId xmlns:a16="http://schemas.microsoft.com/office/drawing/2014/main" id="{0506997B-8A81-4C6D-8690-6C274663DFD1}"/>
                  </a:ext>
                </a:extLst>
              </p:cNvPr>
              <p:cNvPicPr>
                <a:picLocks noChangeAspect="1"/>
              </p:cNvPicPr>
              <p:nvPr/>
            </p:nvPicPr>
            <p:blipFill rotWithShape="1">
              <a:blip r:embed="rId8">
                <a:extLst>
                  <a:ext uri="{28A0092B-C50C-407E-A947-70E740481C1C}">
                    <a14:useLocalDpi xmlns:a14="http://schemas.microsoft.com/office/drawing/2010/main" val="0"/>
                  </a:ext>
                </a:extLst>
              </a:blip>
              <a:srcRect r="50000"/>
              <a:stretch/>
            </p:blipFill>
            <p:spPr>
              <a:xfrm>
                <a:off x="3937829" y="1532979"/>
                <a:ext cx="2158171" cy="3792041"/>
              </a:xfrm>
              <a:prstGeom prst="rect">
                <a:avLst/>
              </a:prstGeom>
            </p:spPr>
          </p:pic>
          <p:pic>
            <p:nvPicPr>
              <p:cNvPr id="192" name="Picture 191">
                <a:extLst>
                  <a:ext uri="{FF2B5EF4-FFF2-40B4-BE49-F238E27FC236}">
                    <a16:creationId xmlns:a16="http://schemas.microsoft.com/office/drawing/2014/main" id="{382DBC6A-7151-4176-A4CA-8ADEEB634618}"/>
                  </a:ext>
                </a:extLst>
              </p:cNvPr>
              <p:cNvPicPr>
                <a:picLocks noChangeAspect="1"/>
              </p:cNvPicPr>
              <p:nvPr/>
            </p:nvPicPr>
            <p:blipFill rotWithShape="1">
              <a:blip r:embed="rId9">
                <a:extLst>
                  <a:ext uri="{28A0092B-C50C-407E-A947-70E740481C1C}">
                    <a14:useLocalDpi xmlns:a14="http://schemas.microsoft.com/office/drawing/2010/main" val="0"/>
                  </a:ext>
                </a:extLst>
              </a:blip>
              <a:srcRect l="50000"/>
              <a:stretch/>
            </p:blipFill>
            <p:spPr>
              <a:xfrm>
                <a:off x="6096000" y="1532979"/>
                <a:ext cx="2158171" cy="3792041"/>
              </a:xfrm>
              <a:prstGeom prst="rect">
                <a:avLst/>
              </a:prstGeom>
            </p:spPr>
          </p:pic>
        </p:grpSp>
        <p:grpSp>
          <p:nvGrpSpPr>
            <p:cNvPr id="195" name="Group 194">
              <a:extLst>
                <a:ext uri="{FF2B5EF4-FFF2-40B4-BE49-F238E27FC236}">
                  <a16:creationId xmlns:a16="http://schemas.microsoft.com/office/drawing/2014/main" id="{604AC001-67FC-44E6-B606-752E4B2A7B64}"/>
                </a:ext>
              </a:extLst>
            </p:cNvPr>
            <p:cNvGrpSpPr/>
            <p:nvPr/>
          </p:nvGrpSpPr>
          <p:grpSpPr>
            <a:xfrm>
              <a:off x="3798275" y="3774093"/>
              <a:ext cx="3910109" cy="2212399"/>
              <a:chOff x="3798275" y="3774093"/>
              <a:chExt cx="3910109" cy="2212399"/>
            </a:xfrm>
          </p:grpSpPr>
          <p:sp>
            <p:nvSpPr>
              <p:cNvPr id="176" name="Rectangle 175">
                <a:extLst>
                  <a:ext uri="{FF2B5EF4-FFF2-40B4-BE49-F238E27FC236}">
                    <a16:creationId xmlns:a16="http://schemas.microsoft.com/office/drawing/2014/main" id="{C29B0119-39CB-4B79-BF79-44CE1D57C5C0}"/>
                  </a:ext>
                </a:extLst>
              </p:cNvPr>
              <p:cNvSpPr/>
              <p:nvPr/>
            </p:nvSpPr>
            <p:spPr>
              <a:xfrm>
                <a:off x="4993353" y="5617160"/>
                <a:ext cx="1351652" cy="369332"/>
              </a:xfrm>
              <a:prstGeom prst="rect">
                <a:avLst/>
              </a:prstGeom>
            </p:spPr>
            <p:txBody>
              <a:bodyPr wrap="none">
                <a:spAutoFit/>
              </a:bodyPr>
              <a:lstStyle/>
              <a:p>
                <a:pPr>
                  <a:buClr>
                    <a:srgbClr val="000000"/>
                  </a:buClr>
                </a:pPr>
                <a:r>
                  <a:rPr lang="en-US" altLang="zh-TW" b="1" dirty="0">
                    <a:solidFill>
                      <a:srgbClr val="000000"/>
                    </a:solidFill>
                    <a:latin typeface="Times New Roman" panose="02020603050405020304" pitchFamily="18" charset="0"/>
                    <a:cs typeface="Times New Roman" panose="02020603050405020304" pitchFamily="18" charset="0"/>
                  </a:rPr>
                  <a:t>HR</a:t>
                </a:r>
                <a:r>
                  <a:rPr lang="en-US" altLang="zh-TW" dirty="0">
                    <a:solidFill>
                      <a:srgbClr val="000000"/>
                    </a:solidFill>
                    <a:latin typeface="Times New Roman" panose="02020603050405020304" pitchFamily="18" charset="0"/>
                    <a:cs typeface="Times New Roman" panose="02020603050405020304" pitchFamily="18" charset="0"/>
                  </a:rPr>
                  <a:t>: 70 bpm</a:t>
                </a:r>
              </a:p>
            </p:txBody>
          </p:sp>
          <p:sp>
            <p:nvSpPr>
              <p:cNvPr id="177" name="Rectangle 176">
                <a:extLst>
                  <a:ext uri="{FF2B5EF4-FFF2-40B4-BE49-F238E27FC236}">
                    <a16:creationId xmlns:a16="http://schemas.microsoft.com/office/drawing/2014/main" id="{A34179D5-D68D-430E-A9D4-738BB11C009C}"/>
                  </a:ext>
                </a:extLst>
              </p:cNvPr>
              <p:cNvSpPr/>
              <p:nvPr/>
            </p:nvSpPr>
            <p:spPr>
              <a:xfrm>
                <a:off x="3798275" y="4294808"/>
                <a:ext cx="3910109" cy="369332"/>
              </a:xfrm>
              <a:prstGeom prst="rect">
                <a:avLst/>
              </a:prstGeom>
            </p:spPr>
            <p:txBody>
              <a:bodyPr wrap="none">
                <a:spAutoFit/>
              </a:bodyPr>
              <a:lstStyle/>
              <a:p>
                <a:pPr>
                  <a:buClr>
                    <a:srgbClr val="000000"/>
                  </a:buClr>
                </a:pPr>
                <a:r>
                  <a:rPr lang="en-US" altLang="zh-TW" b="1" dirty="0">
                    <a:solidFill>
                      <a:srgbClr val="000000"/>
                    </a:solidFill>
                    <a:latin typeface="Times New Roman" panose="02020603050405020304" pitchFamily="18" charset="0"/>
                    <a:cs typeface="Times New Roman" panose="02020603050405020304" pitchFamily="18" charset="0"/>
                  </a:rPr>
                  <a:t>Waveform</a:t>
                </a:r>
                <a:r>
                  <a:rPr lang="en-US" altLang="zh-TW" dirty="0">
                    <a:solidFill>
                      <a:srgbClr val="000000"/>
                    </a:solidFill>
                    <a:latin typeface="Times New Roman" panose="02020603050405020304" pitchFamily="18" charset="0"/>
                    <a:cs typeface="Times New Roman" panose="02020603050405020304" pitchFamily="18" charset="0"/>
                  </a:rPr>
                  <a:t>: 35%-systolic-65%-diastolic</a:t>
                </a:r>
              </a:p>
            </p:txBody>
          </p:sp>
          <p:sp>
            <p:nvSpPr>
              <p:cNvPr id="178" name="Rectangle 177">
                <a:extLst>
                  <a:ext uri="{FF2B5EF4-FFF2-40B4-BE49-F238E27FC236}">
                    <a16:creationId xmlns:a16="http://schemas.microsoft.com/office/drawing/2014/main" id="{B079A3E2-88BE-4991-963D-3217CE8CEDE4}"/>
                  </a:ext>
                </a:extLst>
              </p:cNvPr>
              <p:cNvSpPr/>
              <p:nvPr/>
            </p:nvSpPr>
            <p:spPr>
              <a:xfrm>
                <a:off x="4446602" y="5161869"/>
                <a:ext cx="1210588" cy="369332"/>
              </a:xfrm>
              <a:prstGeom prst="rect">
                <a:avLst/>
              </a:prstGeom>
            </p:spPr>
            <p:txBody>
              <a:bodyPr wrap="none">
                <a:spAutoFit/>
              </a:bodyPr>
              <a:lstStyle/>
              <a:p>
                <a:pPr>
                  <a:buClr>
                    <a:srgbClr val="000000"/>
                  </a:buClr>
                </a:pPr>
                <a:r>
                  <a:rPr lang="en-US" altLang="zh-TW" b="1" dirty="0">
                    <a:solidFill>
                      <a:srgbClr val="000000"/>
                    </a:solidFill>
                    <a:latin typeface="Times New Roman" panose="02020603050405020304" pitchFamily="18" charset="0"/>
                    <a:cs typeface="Times New Roman" panose="02020603050405020304" pitchFamily="18" charset="0"/>
                  </a:rPr>
                  <a:t>SV</a:t>
                </a:r>
                <a:r>
                  <a:rPr lang="en-US" altLang="zh-TW" dirty="0">
                    <a:solidFill>
                      <a:srgbClr val="000000"/>
                    </a:solidFill>
                    <a:latin typeface="Times New Roman" panose="02020603050405020304" pitchFamily="18" charset="0"/>
                    <a:cs typeface="Times New Roman" panose="02020603050405020304" pitchFamily="18" charset="0"/>
                  </a:rPr>
                  <a:t>: 50 mL</a:t>
                </a:r>
              </a:p>
            </p:txBody>
          </p:sp>
          <p:sp>
            <p:nvSpPr>
              <p:cNvPr id="179" name="Rectangle 178">
                <a:extLst>
                  <a:ext uri="{FF2B5EF4-FFF2-40B4-BE49-F238E27FC236}">
                    <a16:creationId xmlns:a16="http://schemas.microsoft.com/office/drawing/2014/main" id="{EFE06666-A149-4533-9A59-B62FB1F4485D}"/>
                  </a:ext>
                </a:extLst>
              </p:cNvPr>
              <p:cNvSpPr/>
              <p:nvPr/>
            </p:nvSpPr>
            <p:spPr>
              <a:xfrm>
                <a:off x="5815774" y="5157576"/>
                <a:ext cx="1210588" cy="369332"/>
              </a:xfrm>
              <a:prstGeom prst="rect">
                <a:avLst/>
              </a:prstGeom>
            </p:spPr>
            <p:txBody>
              <a:bodyPr wrap="none">
                <a:spAutoFit/>
              </a:bodyPr>
              <a:lstStyle/>
              <a:p>
                <a:pPr lvl="0">
                  <a:buClr>
                    <a:srgbClr val="000000"/>
                  </a:buClr>
                  <a:defRPr/>
                </a:pPr>
                <a:r>
                  <a:rPr lang="en-US" altLang="zh-TW" b="1" dirty="0">
                    <a:solidFill>
                      <a:srgbClr val="000000"/>
                    </a:solidFill>
                    <a:latin typeface="Times New Roman" panose="02020603050405020304" pitchFamily="18" charset="0"/>
                    <a:cs typeface="Times New Roman" panose="02020603050405020304" pitchFamily="18" charset="0"/>
                  </a:rPr>
                  <a:t>SV</a:t>
                </a:r>
                <a:r>
                  <a:rPr lang="en-US" altLang="zh-TW" dirty="0">
                    <a:solidFill>
                      <a:srgbClr val="000000"/>
                    </a:solidFill>
                    <a:latin typeface="Times New Roman" panose="02020603050405020304" pitchFamily="18" charset="0"/>
                    <a:cs typeface="Times New Roman" panose="02020603050405020304" pitchFamily="18" charset="0"/>
                  </a:rPr>
                  <a:t>: 71 mL</a:t>
                </a:r>
              </a:p>
            </p:txBody>
          </p:sp>
          <p:sp>
            <p:nvSpPr>
              <p:cNvPr id="180" name="Rectangle 179">
                <a:extLst>
                  <a:ext uri="{FF2B5EF4-FFF2-40B4-BE49-F238E27FC236}">
                    <a16:creationId xmlns:a16="http://schemas.microsoft.com/office/drawing/2014/main" id="{18E5F7F6-A133-4DC4-B448-22F76D464D19}"/>
                  </a:ext>
                </a:extLst>
              </p:cNvPr>
              <p:cNvSpPr/>
              <p:nvPr/>
            </p:nvSpPr>
            <p:spPr>
              <a:xfrm>
                <a:off x="3981105" y="4736741"/>
                <a:ext cx="1736373" cy="369332"/>
              </a:xfrm>
              <a:prstGeom prst="rect">
                <a:avLst/>
              </a:prstGeom>
            </p:spPr>
            <p:txBody>
              <a:bodyPr wrap="none">
                <a:spAutoFit/>
              </a:bodyPr>
              <a:lstStyle/>
              <a:p>
                <a:pPr>
                  <a:buClr>
                    <a:srgbClr val="000000"/>
                  </a:buClr>
                </a:pPr>
                <a:r>
                  <a:rPr lang="en-US" altLang="zh-TW" b="1" dirty="0">
                    <a:solidFill>
                      <a:srgbClr val="000000"/>
                    </a:solidFill>
                    <a:latin typeface="Times New Roman" panose="02020603050405020304" pitchFamily="18" charset="0"/>
                    <a:cs typeface="Times New Roman" panose="02020603050405020304" pitchFamily="18" charset="0"/>
                  </a:rPr>
                  <a:t>MPP</a:t>
                </a:r>
                <a:r>
                  <a:rPr lang="en-US" altLang="zh-TW" dirty="0">
                    <a:solidFill>
                      <a:srgbClr val="000000"/>
                    </a:solidFill>
                    <a:latin typeface="Times New Roman" panose="02020603050405020304" pitchFamily="18" charset="0"/>
                    <a:cs typeface="Times New Roman" panose="02020603050405020304" pitchFamily="18" charset="0"/>
                  </a:rPr>
                  <a:t>: 15 mmHg</a:t>
                </a:r>
              </a:p>
            </p:txBody>
          </p:sp>
          <p:sp>
            <p:nvSpPr>
              <p:cNvPr id="181" name="Rectangle 180">
                <a:extLst>
                  <a:ext uri="{FF2B5EF4-FFF2-40B4-BE49-F238E27FC236}">
                    <a16:creationId xmlns:a16="http://schemas.microsoft.com/office/drawing/2014/main" id="{0DF1121C-A97C-4150-95E1-3F1CC86BBFEF}"/>
                  </a:ext>
                </a:extLst>
              </p:cNvPr>
              <p:cNvSpPr/>
              <p:nvPr/>
            </p:nvSpPr>
            <p:spPr>
              <a:xfrm>
                <a:off x="5677082" y="4741768"/>
                <a:ext cx="1877437" cy="369332"/>
              </a:xfrm>
              <a:prstGeom prst="rect">
                <a:avLst/>
              </a:prstGeom>
            </p:spPr>
            <p:txBody>
              <a:bodyPr wrap="none">
                <a:spAutoFit/>
              </a:bodyPr>
              <a:lstStyle/>
              <a:p>
                <a:pPr>
                  <a:buClr>
                    <a:srgbClr val="000000"/>
                  </a:buClr>
                </a:pPr>
                <a:r>
                  <a:rPr lang="en-US" altLang="zh-TW" b="1" dirty="0">
                    <a:solidFill>
                      <a:srgbClr val="000000"/>
                    </a:solidFill>
                    <a:latin typeface="Times New Roman" panose="02020603050405020304" pitchFamily="18" charset="0"/>
                    <a:cs typeface="Times New Roman" panose="02020603050405020304" pitchFamily="18" charset="0"/>
                  </a:rPr>
                  <a:t>MAP</a:t>
                </a:r>
                <a:r>
                  <a:rPr lang="en-US" altLang="zh-TW" dirty="0">
                    <a:solidFill>
                      <a:srgbClr val="000000"/>
                    </a:solidFill>
                    <a:latin typeface="Times New Roman" panose="02020603050405020304" pitchFamily="18" charset="0"/>
                    <a:cs typeface="Times New Roman" panose="02020603050405020304" pitchFamily="18" charset="0"/>
                  </a:rPr>
                  <a:t>: 100 mmHg</a:t>
                </a:r>
              </a:p>
            </p:txBody>
          </p:sp>
          <p:sp>
            <p:nvSpPr>
              <p:cNvPr id="182" name="Rectangle 181">
                <a:extLst>
                  <a:ext uri="{FF2B5EF4-FFF2-40B4-BE49-F238E27FC236}">
                    <a16:creationId xmlns:a16="http://schemas.microsoft.com/office/drawing/2014/main" id="{043E7829-7E76-4B53-8D57-86B8338CEA15}"/>
                  </a:ext>
                </a:extLst>
              </p:cNvPr>
              <p:cNvSpPr/>
              <p:nvPr/>
            </p:nvSpPr>
            <p:spPr>
              <a:xfrm>
                <a:off x="4021567" y="3774093"/>
                <a:ext cx="1454244" cy="369332"/>
              </a:xfrm>
              <a:prstGeom prst="rect">
                <a:avLst/>
              </a:prstGeom>
            </p:spPr>
            <p:txBody>
              <a:bodyPr wrap="none">
                <a:spAutoFit/>
              </a:bodyPr>
              <a:lstStyle/>
              <a:p>
                <a:pPr>
                  <a:buClr>
                    <a:srgbClr val="000000"/>
                  </a:buClr>
                </a:pPr>
                <a:r>
                  <a:rPr lang="en-US" altLang="zh-TW" b="1" dirty="0">
                    <a:solidFill>
                      <a:schemeClr val="accent5"/>
                    </a:solidFill>
                    <a:latin typeface="Times New Roman" panose="02020603050405020304" pitchFamily="18" charset="0"/>
                    <a:cs typeface="Times New Roman" panose="02020603050405020304" pitchFamily="18" charset="0"/>
                  </a:rPr>
                  <a:t>TRICUSPID</a:t>
                </a:r>
              </a:p>
            </p:txBody>
          </p:sp>
          <p:sp>
            <p:nvSpPr>
              <p:cNvPr id="183" name="Rectangle 182">
                <a:extLst>
                  <a:ext uri="{FF2B5EF4-FFF2-40B4-BE49-F238E27FC236}">
                    <a16:creationId xmlns:a16="http://schemas.microsoft.com/office/drawing/2014/main" id="{624B2492-26F5-420F-85E5-07786A841AAD}"/>
                  </a:ext>
                </a:extLst>
              </p:cNvPr>
              <p:cNvSpPr/>
              <p:nvPr/>
            </p:nvSpPr>
            <p:spPr>
              <a:xfrm>
                <a:off x="6158555" y="3774093"/>
                <a:ext cx="1133645" cy="369332"/>
              </a:xfrm>
              <a:prstGeom prst="rect">
                <a:avLst/>
              </a:prstGeom>
            </p:spPr>
            <p:txBody>
              <a:bodyPr wrap="none">
                <a:spAutoFit/>
              </a:bodyPr>
              <a:lstStyle/>
              <a:p>
                <a:pPr algn="r">
                  <a:buClr>
                    <a:srgbClr val="000000"/>
                  </a:buClr>
                </a:pPr>
                <a:r>
                  <a:rPr lang="en-US" altLang="zh-TW" b="1" dirty="0">
                    <a:solidFill>
                      <a:srgbClr val="FF0000"/>
                    </a:solidFill>
                    <a:latin typeface="Times New Roman" panose="02020603050405020304" pitchFamily="18" charset="0"/>
                    <a:cs typeface="Times New Roman" panose="02020603050405020304" pitchFamily="18" charset="0"/>
                  </a:rPr>
                  <a:t>MITRAL</a:t>
                </a:r>
              </a:p>
            </p:txBody>
          </p:sp>
        </p:grpSp>
      </p:grpSp>
      <p:pic>
        <p:nvPicPr>
          <p:cNvPr id="40" name="Google Shape;58;p13">
            <a:extLst>
              <a:ext uri="{FF2B5EF4-FFF2-40B4-BE49-F238E27FC236}">
                <a16:creationId xmlns:a16="http://schemas.microsoft.com/office/drawing/2014/main" id="{AD35A42F-468B-4926-BE97-A389622601D5}"/>
              </a:ext>
            </a:extLst>
          </p:cNvPr>
          <p:cNvPicPr preferRelativeResize="0">
            <a:picLocks noChangeAspect="1"/>
          </p:cNvPicPr>
          <p:nvPr/>
        </p:nvPicPr>
        <p:blipFill>
          <a:blip r:embed="rId10">
            <a:alphaModFix/>
          </a:blip>
          <a:stretch>
            <a:fillRect/>
          </a:stretch>
        </p:blipFill>
        <p:spPr>
          <a:xfrm>
            <a:off x="219883" y="5220753"/>
            <a:ext cx="2273222" cy="1191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8" name="Group 7">
            <a:extLst>
              <a:ext uri="{FF2B5EF4-FFF2-40B4-BE49-F238E27FC236}">
                <a16:creationId xmlns:a16="http://schemas.microsoft.com/office/drawing/2014/main" id="{CE0AD26F-A94D-4874-AF78-F9E046BB0DCE}"/>
              </a:ext>
            </a:extLst>
          </p:cNvPr>
          <p:cNvGrpSpPr/>
          <p:nvPr/>
        </p:nvGrpSpPr>
        <p:grpSpPr>
          <a:xfrm>
            <a:off x="3911204" y="1066081"/>
            <a:ext cx="2859272" cy="2791358"/>
            <a:chOff x="3911204" y="1066081"/>
            <a:chExt cx="2859272" cy="2791358"/>
          </a:xfrm>
        </p:grpSpPr>
        <p:pic>
          <p:nvPicPr>
            <p:cNvPr id="155" name="Picture 154">
              <a:extLst>
                <a:ext uri="{FF2B5EF4-FFF2-40B4-BE49-F238E27FC236}">
                  <a16:creationId xmlns:a16="http://schemas.microsoft.com/office/drawing/2014/main" id="{EDBA67A0-D957-4E67-BFA5-E77B5DC7BCE8}"/>
                </a:ext>
              </a:extLst>
            </p:cNvPr>
            <p:cNvPicPr>
              <a:picLocks noChangeAspect="1"/>
            </p:cNvPicPr>
            <p:nvPr/>
          </p:nvPicPr>
          <p:blipFill>
            <a:blip r:embed="rId11"/>
            <a:stretch>
              <a:fillRect/>
            </a:stretch>
          </p:blipFill>
          <p:spPr>
            <a:xfrm>
              <a:off x="3911204" y="1066081"/>
              <a:ext cx="2859272" cy="2402032"/>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83A9BCB4-F56D-4EF6-BA32-8DC737964D97}"/>
                </a:ext>
              </a:extLst>
            </p:cNvPr>
            <p:cNvSpPr/>
            <p:nvPr/>
          </p:nvSpPr>
          <p:spPr>
            <a:xfrm>
              <a:off x="4150827" y="3488107"/>
              <a:ext cx="2378793" cy="369332"/>
            </a:xfrm>
            <a:prstGeom prst="rect">
              <a:avLst/>
            </a:prstGeom>
          </p:spPr>
          <p:txBody>
            <a:bodyPr wrap="none">
              <a:spAutoFit/>
            </a:bodyPr>
            <a:lstStyle/>
            <a:p>
              <a:r>
                <a:rPr lang="en-US" altLang="zh-TW" dirty="0" err="1">
                  <a:solidFill>
                    <a:srgbClr val="000000"/>
                  </a:solidFill>
                </a:rPr>
                <a:t>Vivitro</a:t>
              </a:r>
              <a:r>
                <a:rPr lang="en-US" altLang="zh-TW" dirty="0">
                  <a:solidFill>
                    <a:srgbClr val="000000"/>
                  </a:solidFill>
                </a:rPr>
                <a:t> Pulse Duplicator</a:t>
              </a:r>
              <a:endParaRPr lang="zh-TW" altLang="en-US" dirty="0"/>
            </a:p>
          </p:txBody>
        </p:sp>
      </p:grpSp>
      <p:sp>
        <p:nvSpPr>
          <p:cNvPr id="43" name="Arrow: Down 42">
            <a:extLst>
              <a:ext uri="{FF2B5EF4-FFF2-40B4-BE49-F238E27FC236}">
                <a16:creationId xmlns:a16="http://schemas.microsoft.com/office/drawing/2014/main" id="{B1F63D53-2BDA-4C28-AC32-CAEE83CCB590}"/>
              </a:ext>
            </a:extLst>
          </p:cNvPr>
          <p:cNvSpPr/>
          <p:nvPr/>
        </p:nvSpPr>
        <p:spPr>
          <a:xfrm rot="16200000">
            <a:off x="2883618" y="1944112"/>
            <a:ext cx="294636" cy="6857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303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par>
                          <p:cTn id="12" fill="hold">
                            <p:stCondLst>
                              <p:cond delay="2500"/>
                            </p:stCondLst>
                            <p:childTnLst>
                              <p:par>
                                <p:cTn id="13" presetID="22" presetClass="entr" presetSubtype="1" fill="hold" nodeType="afterEffect">
                                  <p:stCondLst>
                                    <p:cond delay="500"/>
                                  </p:stCondLst>
                                  <p:childTnLst>
                                    <p:set>
                                      <p:cBhvr>
                                        <p:cTn id="14" dur="1" fill="hold">
                                          <p:stCondLst>
                                            <p:cond delay="0"/>
                                          </p:stCondLst>
                                        </p:cTn>
                                        <p:tgtEl>
                                          <p:spTgt spid="188"/>
                                        </p:tgtEl>
                                        <p:attrNameLst>
                                          <p:attrName>style.visibility</p:attrName>
                                        </p:attrNameLst>
                                      </p:cBhvr>
                                      <p:to>
                                        <p:strVal val="visible"/>
                                      </p:to>
                                    </p:set>
                                    <p:animEffect transition="in" filter="wipe(up)">
                                      <p:cBhvr>
                                        <p:cTn id="15" dur="1000"/>
                                        <p:tgtEl>
                                          <p:spTgt spid="188"/>
                                        </p:tgtEl>
                                      </p:cBhvr>
                                    </p:animEffect>
                                  </p:childTnLst>
                                </p:cTn>
                              </p:par>
                            </p:childTnLst>
                          </p:cTn>
                        </p:par>
                        <p:par>
                          <p:cTn id="16" fill="hold">
                            <p:stCondLst>
                              <p:cond delay="4000"/>
                            </p:stCondLst>
                            <p:childTnLst>
                              <p:par>
                                <p:cTn id="17" presetID="10" presetClass="entr" presetSubtype="0" fill="hold" nodeType="afterEffect">
                                  <p:stCondLst>
                                    <p:cond delay="3000"/>
                                  </p:stCondLst>
                                  <p:childTnLst>
                                    <p:set>
                                      <p:cBhvr>
                                        <p:cTn id="18" dur="1" fill="hold">
                                          <p:stCondLst>
                                            <p:cond delay="0"/>
                                          </p:stCondLst>
                                        </p:cTn>
                                        <p:tgtEl>
                                          <p:spTgt spid="196"/>
                                        </p:tgtEl>
                                        <p:attrNameLst>
                                          <p:attrName>style.visibility</p:attrName>
                                        </p:attrNameLst>
                                      </p:cBhvr>
                                      <p:to>
                                        <p:strVal val="visible"/>
                                      </p:to>
                                    </p:set>
                                    <p:animEffect transition="in" filter="fade">
                                      <p:cBhvr>
                                        <p:cTn id="19" dur="1000"/>
                                        <p:tgtEl>
                                          <p:spTgt spid="196"/>
                                        </p:tgtEl>
                                      </p:cBhvr>
                                    </p:animEffect>
                                  </p:childTnLst>
                                </p:cTn>
                              </p:par>
                            </p:childTnLst>
                          </p:cTn>
                        </p:par>
                        <p:par>
                          <p:cTn id="20" fill="hold">
                            <p:stCondLst>
                              <p:cond delay="8000"/>
                            </p:stCondLst>
                            <p:childTnLst>
                              <p:par>
                                <p:cTn id="21" presetID="10" presetClass="entr" presetSubtype="0" fill="hold" grpId="0" nodeType="afterEffect">
                                  <p:stCondLst>
                                    <p:cond delay="500"/>
                                  </p:stCondLst>
                                  <p:childTnLst>
                                    <p:set>
                                      <p:cBhvr>
                                        <p:cTn id="22" dur="1" fill="hold">
                                          <p:stCondLst>
                                            <p:cond delay="0"/>
                                          </p:stCondLst>
                                        </p:cTn>
                                        <p:tgtEl>
                                          <p:spTgt spid="184"/>
                                        </p:tgtEl>
                                        <p:attrNameLst>
                                          <p:attrName>style.visibility</p:attrName>
                                        </p:attrNameLst>
                                      </p:cBhvr>
                                      <p:to>
                                        <p:strVal val="visible"/>
                                      </p:to>
                                    </p:set>
                                    <p:animEffect transition="in" filter="fade">
                                      <p:cBhvr>
                                        <p:cTn id="23"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84" y="114707"/>
            <a:ext cx="2442188" cy="705342"/>
          </a:xfrm>
          <a:prstGeom prst="rect">
            <a:avLst/>
          </a:prstGeom>
        </p:spPr>
      </p:pic>
      <p:sp>
        <p:nvSpPr>
          <p:cNvPr id="5" name="object 21"/>
          <p:cNvSpPr/>
          <p:nvPr/>
        </p:nvSpPr>
        <p:spPr>
          <a:xfrm>
            <a:off x="3104553" y="114707"/>
            <a:ext cx="7770626" cy="705342"/>
          </a:xfrm>
          <a:custGeom>
            <a:avLst/>
            <a:gdLst/>
            <a:ahLst/>
            <a:cxnLst/>
            <a:rect l="l" t="t" r="r" b="b"/>
            <a:pathLst>
              <a:path w="5029200" h="360679">
                <a:moveTo>
                  <a:pt x="0" y="360286"/>
                </a:moveTo>
                <a:lnTo>
                  <a:pt x="5029200" y="360286"/>
                </a:lnTo>
                <a:lnTo>
                  <a:pt x="5029200" y="0"/>
                </a:lnTo>
                <a:lnTo>
                  <a:pt x="0" y="0"/>
                </a:lnTo>
                <a:lnTo>
                  <a:pt x="0" y="360286"/>
                </a:lnTo>
                <a:close/>
              </a:path>
            </a:pathLst>
          </a:custGeom>
          <a:solidFill>
            <a:srgbClr val="081E3F"/>
          </a:solidFill>
        </p:spPr>
        <p:txBody>
          <a:bodyPr wrap="square" lIns="0" tIns="0" rIns="0" bIns="0" rtlCol="0"/>
          <a:lstStyle/>
          <a:p>
            <a:pPr algn="ctr"/>
            <a:endParaRPr lang="en-US" sz="2000" b="1" dirty="0">
              <a:solidFill>
                <a:schemeClr val="bg1"/>
              </a:solidFill>
            </a:endParaRPr>
          </a:p>
          <a:p>
            <a:pPr algn="ctr"/>
            <a:r>
              <a:rPr lang="en-US" sz="2000" b="1" dirty="0">
                <a:solidFill>
                  <a:schemeClr val="bg1"/>
                </a:solidFill>
              </a:rPr>
              <a:t>Annual Graduate Research Day              Results</a:t>
            </a:r>
          </a:p>
          <a:p>
            <a:pPr algn="ctr"/>
            <a:r>
              <a:rPr lang="en-US" sz="2000" b="1" dirty="0">
                <a:solidFill>
                  <a:schemeClr val="bg1"/>
                </a:solidFill>
              </a:rPr>
              <a:t> </a:t>
            </a:r>
            <a:endParaRPr sz="2000" b="1" dirty="0">
              <a:solidFill>
                <a:schemeClr val="bg1"/>
              </a:solidFill>
            </a:endParaRPr>
          </a:p>
        </p:txBody>
      </p:sp>
      <p:cxnSp>
        <p:nvCxnSpPr>
          <p:cNvPr id="3" name="Straight Connector 2"/>
          <p:cNvCxnSpPr/>
          <p:nvPr/>
        </p:nvCxnSpPr>
        <p:spPr>
          <a:xfrm flipH="1">
            <a:off x="8336025" y="364941"/>
            <a:ext cx="1" cy="40092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325415" y="365760"/>
            <a:ext cx="670376" cy="400110"/>
          </a:xfrm>
          <a:prstGeom prst="rect">
            <a:avLst/>
          </a:prstGeom>
        </p:spPr>
        <p:txBody>
          <a:bodyPr wrap="none">
            <a:spAutoFit/>
          </a:bodyPr>
          <a:lstStyle/>
          <a:p>
            <a:r>
              <a:rPr lang="en-US" sz="2000" b="1" dirty="0">
                <a:solidFill>
                  <a:schemeClr val="bg1"/>
                </a:solidFill>
              </a:rPr>
              <a:t>10th</a:t>
            </a:r>
          </a:p>
        </p:txBody>
      </p:sp>
      <p:sp>
        <p:nvSpPr>
          <p:cNvPr id="7" name="Rectangle: Rounded Corners 6">
            <a:extLst>
              <a:ext uri="{FF2B5EF4-FFF2-40B4-BE49-F238E27FC236}">
                <a16:creationId xmlns:a16="http://schemas.microsoft.com/office/drawing/2014/main" id="{9E494402-8970-4E50-BC4C-56F071CCAEC4}"/>
              </a:ext>
            </a:extLst>
          </p:cNvPr>
          <p:cNvSpPr/>
          <p:nvPr/>
        </p:nvSpPr>
        <p:spPr>
          <a:xfrm>
            <a:off x="3138316" y="3026973"/>
            <a:ext cx="9053684" cy="3831027"/>
          </a:xfrm>
          <a:prstGeom prst="roundRect">
            <a:avLst>
              <a:gd name="adj" fmla="val 3028"/>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Rectangle: Rounded Corners 7">
            <a:extLst>
              <a:ext uri="{FF2B5EF4-FFF2-40B4-BE49-F238E27FC236}">
                <a16:creationId xmlns:a16="http://schemas.microsoft.com/office/drawing/2014/main" id="{D04A655E-C23F-45FD-98F5-73501319F69B}"/>
              </a:ext>
            </a:extLst>
          </p:cNvPr>
          <p:cNvSpPr/>
          <p:nvPr/>
        </p:nvSpPr>
        <p:spPr>
          <a:xfrm>
            <a:off x="9729295" y="2928487"/>
            <a:ext cx="2460118" cy="442172"/>
          </a:xfrm>
          <a:prstGeom prst="roundRect">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Conclusion</a:t>
            </a:r>
            <a:endParaRPr lang="zh-TW" altLang="en-US" sz="3200" b="1" dirty="0">
              <a:effectLst>
                <a:outerShdw blurRad="38100" dist="38100" dir="2700000" algn="tl">
                  <a:srgbClr val="000000">
                    <a:alpha val="43137"/>
                  </a:srgbClr>
                </a:outerShdw>
              </a:effectLst>
            </a:endParaRPr>
          </a:p>
        </p:txBody>
      </p:sp>
      <p:sp>
        <p:nvSpPr>
          <p:cNvPr id="10" name="Rectangle: Rounded Corners 9">
            <a:extLst>
              <a:ext uri="{FF2B5EF4-FFF2-40B4-BE49-F238E27FC236}">
                <a16:creationId xmlns:a16="http://schemas.microsoft.com/office/drawing/2014/main" id="{0674635C-944D-4643-A36D-0EAA7509DB66}"/>
              </a:ext>
            </a:extLst>
          </p:cNvPr>
          <p:cNvSpPr/>
          <p:nvPr/>
        </p:nvSpPr>
        <p:spPr>
          <a:xfrm>
            <a:off x="0" y="820050"/>
            <a:ext cx="12064379" cy="5922242"/>
          </a:xfrm>
          <a:prstGeom prst="roundRect">
            <a:avLst>
              <a:gd name="adj" fmla="val 3028"/>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Rectangle: Rounded Corners 8">
            <a:extLst>
              <a:ext uri="{FF2B5EF4-FFF2-40B4-BE49-F238E27FC236}">
                <a16:creationId xmlns:a16="http://schemas.microsoft.com/office/drawing/2014/main" id="{4A3E2F47-76A8-46B0-A182-16E1348A0A2E}"/>
              </a:ext>
            </a:extLst>
          </p:cNvPr>
          <p:cNvSpPr/>
          <p:nvPr/>
        </p:nvSpPr>
        <p:spPr>
          <a:xfrm>
            <a:off x="8436718" y="411466"/>
            <a:ext cx="3627661" cy="610510"/>
          </a:xfrm>
          <a:prstGeom prst="roundRect">
            <a:avLst/>
          </a:prstGeom>
          <a:solidFill>
            <a:srgbClr val="DAE3F3"/>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effectLst>
                  <a:outerShdw blurRad="38100" dist="38100" dir="2700000" algn="tl">
                    <a:srgbClr val="000000">
                      <a:alpha val="43137"/>
                    </a:srgbClr>
                  </a:outerShdw>
                </a:effectLst>
              </a:rPr>
              <a:t>Results</a:t>
            </a:r>
            <a:endParaRPr lang="zh-TW" altLang="en-US" sz="3200" b="1" dirty="0">
              <a:effectLst>
                <a:outerShdw blurRad="38100" dist="38100" dir="2700000" algn="tl">
                  <a:srgbClr val="000000">
                    <a:alpha val="43137"/>
                  </a:srgbClr>
                </a:outerShdw>
              </a:effectLst>
            </a:endParaRPr>
          </a:p>
        </p:txBody>
      </p:sp>
      <p:sp>
        <p:nvSpPr>
          <p:cNvPr id="12" name="Scroll: Vertical 11">
            <a:extLst>
              <a:ext uri="{FF2B5EF4-FFF2-40B4-BE49-F238E27FC236}">
                <a16:creationId xmlns:a16="http://schemas.microsoft.com/office/drawing/2014/main" id="{65E3F682-70DB-4379-B9A8-57241E6C6AAE}"/>
              </a:ext>
            </a:extLst>
          </p:cNvPr>
          <p:cNvSpPr/>
          <p:nvPr/>
        </p:nvSpPr>
        <p:spPr>
          <a:xfrm rot="11037854">
            <a:off x="1483069" y="961522"/>
            <a:ext cx="4854364" cy="5639297"/>
          </a:xfrm>
          <a:prstGeom prst="verticalScroll">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Scroll: Vertical 18">
            <a:extLst>
              <a:ext uri="{FF2B5EF4-FFF2-40B4-BE49-F238E27FC236}">
                <a16:creationId xmlns:a16="http://schemas.microsoft.com/office/drawing/2014/main" id="{872D7086-9AC9-4F35-A046-7970AA2C2650}"/>
              </a:ext>
            </a:extLst>
          </p:cNvPr>
          <p:cNvSpPr/>
          <p:nvPr/>
        </p:nvSpPr>
        <p:spPr>
          <a:xfrm rot="21358839">
            <a:off x="5911463" y="1176042"/>
            <a:ext cx="4971663" cy="5522326"/>
          </a:xfrm>
          <a:prstGeom prst="verticalScroll">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2" name="Group 1">
            <a:extLst>
              <a:ext uri="{FF2B5EF4-FFF2-40B4-BE49-F238E27FC236}">
                <a16:creationId xmlns:a16="http://schemas.microsoft.com/office/drawing/2014/main" id="{2908E745-E15F-4BBB-ADEC-A3C352ED14C5}"/>
              </a:ext>
            </a:extLst>
          </p:cNvPr>
          <p:cNvGrpSpPr/>
          <p:nvPr/>
        </p:nvGrpSpPr>
        <p:grpSpPr>
          <a:xfrm>
            <a:off x="53791" y="1137851"/>
            <a:ext cx="4867822" cy="5334467"/>
            <a:chOff x="1" y="1137851"/>
            <a:chExt cx="4867822" cy="5334467"/>
          </a:xfrm>
        </p:grpSpPr>
        <p:pic>
          <p:nvPicPr>
            <p:cNvPr id="13" name="Picture 12">
              <a:extLst>
                <a:ext uri="{FF2B5EF4-FFF2-40B4-BE49-F238E27FC236}">
                  <a16:creationId xmlns:a16="http://schemas.microsoft.com/office/drawing/2014/main" id="{06236077-6619-4AE4-8DEF-F615C2BC1A1B}"/>
                </a:ext>
              </a:extLst>
            </p:cNvPr>
            <p:cNvPicPr>
              <a:picLocks/>
            </p:cNvPicPr>
            <p:nvPr/>
          </p:nvPicPr>
          <p:blipFill rotWithShape="1">
            <a:blip r:embed="rId4"/>
            <a:srcRect l="5870" t="1802" r="1340"/>
            <a:stretch/>
          </p:blipFill>
          <p:spPr>
            <a:xfrm>
              <a:off x="1" y="3853749"/>
              <a:ext cx="4867822" cy="2618569"/>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FC71B987-3A05-4497-A458-88BF53A77013}"/>
                </a:ext>
              </a:extLst>
            </p:cNvPr>
            <p:cNvPicPr>
              <a:picLocks/>
            </p:cNvPicPr>
            <p:nvPr/>
          </p:nvPicPr>
          <p:blipFill rotWithShape="1">
            <a:blip r:embed="rId5"/>
            <a:srcRect l="5895" t="4526" r="1369" b="-650"/>
            <a:stretch/>
          </p:blipFill>
          <p:spPr>
            <a:xfrm>
              <a:off x="4" y="1137852"/>
              <a:ext cx="4867816" cy="2617411"/>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1F21AB8F-4D60-4E7C-A637-74A956D9C51B}"/>
                </a:ext>
              </a:extLst>
            </p:cNvPr>
            <p:cNvSpPr/>
            <p:nvPr/>
          </p:nvSpPr>
          <p:spPr>
            <a:xfrm>
              <a:off x="452921" y="1137851"/>
              <a:ext cx="1454244" cy="369332"/>
            </a:xfrm>
            <a:prstGeom prst="rect">
              <a:avLst/>
            </a:prstGeom>
          </p:spPr>
          <p:txBody>
            <a:bodyPr wrap="none">
              <a:spAutoFit/>
            </a:bodyPr>
            <a:lstStyle/>
            <a:p>
              <a:pPr>
                <a:buClr>
                  <a:srgbClr val="000000"/>
                </a:buClr>
              </a:pPr>
              <a:r>
                <a:rPr lang="en-US" altLang="zh-TW" b="1" dirty="0">
                  <a:solidFill>
                    <a:schemeClr val="accent5"/>
                  </a:solidFill>
                  <a:latin typeface="Times New Roman" panose="02020603050405020304" pitchFamily="18" charset="0"/>
                  <a:cs typeface="Times New Roman" panose="02020603050405020304" pitchFamily="18" charset="0"/>
                </a:rPr>
                <a:t>TRICUSPID</a:t>
              </a:r>
            </a:p>
          </p:txBody>
        </p:sp>
        <p:sp>
          <p:nvSpPr>
            <p:cNvPr id="17" name="Rectangle 16">
              <a:extLst>
                <a:ext uri="{FF2B5EF4-FFF2-40B4-BE49-F238E27FC236}">
                  <a16:creationId xmlns:a16="http://schemas.microsoft.com/office/drawing/2014/main" id="{7FD06D39-0729-4F84-9336-0D70EE666E47}"/>
                </a:ext>
              </a:extLst>
            </p:cNvPr>
            <p:cNvSpPr/>
            <p:nvPr/>
          </p:nvSpPr>
          <p:spPr>
            <a:xfrm>
              <a:off x="613220" y="3853748"/>
              <a:ext cx="1133645" cy="369332"/>
            </a:xfrm>
            <a:prstGeom prst="rect">
              <a:avLst/>
            </a:prstGeom>
          </p:spPr>
          <p:txBody>
            <a:bodyPr wrap="none">
              <a:spAutoFit/>
            </a:bodyPr>
            <a:lstStyle/>
            <a:p>
              <a:pPr algn="r">
                <a:buClr>
                  <a:srgbClr val="000000"/>
                </a:buClr>
              </a:pPr>
              <a:r>
                <a:rPr lang="en-US" altLang="zh-TW" b="1" dirty="0">
                  <a:solidFill>
                    <a:srgbClr val="FF0000"/>
                  </a:solidFill>
                  <a:latin typeface="Times New Roman" panose="02020603050405020304" pitchFamily="18" charset="0"/>
                  <a:cs typeface="Times New Roman" panose="02020603050405020304" pitchFamily="18" charset="0"/>
                </a:rPr>
                <a:t>MITRAL</a:t>
              </a:r>
            </a:p>
          </p:txBody>
        </p:sp>
      </p:grpSp>
      <p:pic>
        <p:nvPicPr>
          <p:cNvPr id="21" name="Picture 20" descr="Table&#10;&#10;Description automatically generated">
            <a:extLst>
              <a:ext uri="{FF2B5EF4-FFF2-40B4-BE49-F238E27FC236}">
                <a16:creationId xmlns:a16="http://schemas.microsoft.com/office/drawing/2014/main" id="{27056E8A-2E0C-4231-89E9-D2EF2F49A1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2723" y="1812576"/>
            <a:ext cx="7156094" cy="456102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9631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400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1"/>
          <p:cNvSpPr/>
          <p:nvPr/>
        </p:nvSpPr>
        <p:spPr>
          <a:xfrm>
            <a:off x="3104553" y="114707"/>
            <a:ext cx="8017876" cy="705342"/>
          </a:xfrm>
          <a:custGeom>
            <a:avLst/>
            <a:gdLst/>
            <a:ahLst/>
            <a:cxnLst/>
            <a:rect l="l" t="t" r="r" b="b"/>
            <a:pathLst>
              <a:path w="5029200" h="360679">
                <a:moveTo>
                  <a:pt x="0" y="360286"/>
                </a:moveTo>
                <a:lnTo>
                  <a:pt x="5029200" y="360286"/>
                </a:lnTo>
                <a:lnTo>
                  <a:pt x="5029200" y="0"/>
                </a:lnTo>
                <a:lnTo>
                  <a:pt x="0" y="0"/>
                </a:lnTo>
                <a:lnTo>
                  <a:pt x="0" y="360286"/>
                </a:lnTo>
                <a:close/>
              </a:path>
            </a:pathLst>
          </a:custGeom>
          <a:solidFill>
            <a:srgbClr val="081E3F"/>
          </a:solidFill>
        </p:spPr>
        <p:txBody>
          <a:bodyPr wrap="square" lIns="0" tIns="0" rIns="0" bIns="0" rtlCol="0"/>
          <a:lstStyle/>
          <a:p>
            <a:pPr algn="r"/>
            <a:endParaRPr lang="en-US" sz="2000" b="1" dirty="0">
              <a:solidFill>
                <a:schemeClr val="bg1"/>
              </a:solidFill>
            </a:endParaRPr>
          </a:p>
          <a:p>
            <a:r>
              <a:rPr lang="en-US" sz="2000" b="1" dirty="0">
                <a:solidFill>
                  <a:schemeClr val="bg1"/>
                </a:solidFill>
              </a:rPr>
              <a:t>                          Annual Graduate Research Day</a:t>
            </a:r>
          </a:p>
          <a:p>
            <a:pPr algn="ctr"/>
            <a:r>
              <a:rPr lang="en-US" sz="2000" b="1" dirty="0">
                <a:solidFill>
                  <a:schemeClr val="bg1"/>
                </a:solidFill>
              </a:rPr>
              <a:t> </a:t>
            </a:r>
            <a:endParaRPr sz="2000" b="1" dirty="0">
              <a:solidFill>
                <a:schemeClr val="bg1"/>
              </a:solidFill>
            </a:endParaRPr>
          </a:p>
        </p:txBody>
      </p:sp>
      <p:grpSp>
        <p:nvGrpSpPr>
          <p:cNvPr id="6" name="Group 5">
            <a:extLst>
              <a:ext uri="{FF2B5EF4-FFF2-40B4-BE49-F238E27FC236}">
                <a16:creationId xmlns:a16="http://schemas.microsoft.com/office/drawing/2014/main" id="{E6A53E3A-48C9-4405-9EA1-3F38B597E4E3}"/>
              </a:ext>
            </a:extLst>
          </p:cNvPr>
          <p:cNvGrpSpPr/>
          <p:nvPr/>
        </p:nvGrpSpPr>
        <p:grpSpPr>
          <a:xfrm>
            <a:off x="0" y="364941"/>
            <a:ext cx="12192000" cy="6493059"/>
            <a:chOff x="0" y="364941"/>
            <a:chExt cx="12192000" cy="6493059"/>
          </a:xfrm>
        </p:grpSpPr>
        <p:sp>
          <p:nvSpPr>
            <p:cNvPr id="8" name="Rectangle: Rounded Corners 7">
              <a:extLst>
                <a:ext uri="{FF2B5EF4-FFF2-40B4-BE49-F238E27FC236}">
                  <a16:creationId xmlns:a16="http://schemas.microsoft.com/office/drawing/2014/main" id="{C63FF60A-0DD1-4F12-9D92-CFB5E5B60BE5}"/>
                </a:ext>
              </a:extLst>
            </p:cNvPr>
            <p:cNvSpPr/>
            <p:nvPr/>
          </p:nvSpPr>
          <p:spPr>
            <a:xfrm>
              <a:off x="8218845" y="364941"/>
              <a:ext cx="3973155" cy="896995"/>
            </a:xfrm>
            <a:prstGeom prst="roundRect">
              <a:avLst/>
            </a:prstGeom>
            <a:solidFill>
              <a:srgbClr val="081E3F"/>
            </a:solidFill>
            <a:ln w="1270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effectLst>
                    <a:outerShdw blurRad="38100" dist="38100" dir="2700000" algn="tl">
                      <a:srgbClr val="000000">
                        <a:alpha val="43137"/>
                      </a:srgbClr>
                    </a:outerShdw>
                  </a:effectLst>
                </a:rPr>
                <a:t>Discussion/Conclusion</a:t>
              </a:r>
              <a:endParaRPr lang="zh-TW" altLang="en-US" sz="2800" b="1" dirty="0">
                <a:effectLst>
                  <a:outerShdw blurRad="38100" dist="38100" dir="2700000" algn="tl">
                    <a:srgbClr val="000000">
                      <a:alpha val="43137"/>
                    </a:srgbClr>
                  </a:outerShdw>
                </a:effectLst>
              </a:endParaRPr>
            </a:p>
          </p:txBody>
        </p:sp>
        <p:sp>
          <p:nvSpPr>
            <p:cNvPr id="7" name="Rectangle: Rounded Corners 6">
              <a:extLst>
                <a:ext uri="{FF2B5EF4-FFF2-40B4-BE49-F238E27FC236}">
                  <a16:creationId xmlns:a16="http://schemas.microsoft.com/office/drawing/2014/main" id="{03BAF23B-7A39-425F-83EE-5B78755D4495}"/>
                </a:ext>
              </a:extLst>
            </p:cNvPr>
            <p:cNvSpPr/>
            <p:nvPr/>
          </p:nvSpPr>
          <p:spPr>
            <a:xfrm>
              <a:off x="0" y="1070283"/>
              <a:ext cx="12192000" cy="5787717"/>
            </a:xfrm>
            <a:prstGeom prst="roundRect">
              <a:avLst>
                <a:gd name="adj" fmla="val 3028"/>
              </a:avLst>
            </a:prstGeom>
            <a:solidFill>
              <a:srgbClr val="081E3F"/>
            </a:solidFill>
            <a:ln w="1270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Rectangle 1">
              <a:extLst>
                <a:ext uri="{FF2B5EF4-FFF2-40B4-BE49-F238E27FC236}">
                  <a16:creationId xmlns:a16="http://schemas.microsoft.com/office/drawing/2014/main" id="{81805567-6187-4469-93B7-FD0E853F3C19}"/>
                </a:ext>
              </a:extLst>
            </p:cNvPr>
            <p:cNvSpPr/>
            <p:nvPr/>
          </p:nvSpPr>
          <p:spPr>
            <a:xfrm>
              <a:off x="8289864" y="999896"/>
              <a:ext cx="3824314" cy="287378"/>
            </a:xfrm>
            <a:prstGeom prst="rect">
              <a:avLst/>
            </a:prstGeom>
            <a:solidFill>
              <a:srgbClr val="081E3F"/>
            </a:solidFill>
            <a:ln>
              <a:solidFill>
                <a:srgbClr val="081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81E3F"/>
                </a:solidFill>
              </a:endParaRPr>
            </a:p>
          </p:txBody>
        </p:sp>
      </p:gr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84" y="114707"/>
            <a:ext cx="2442188" cy="705342"/>
          </a:xfrm>
          <a:prstGeom prst="rect">
            <a:avLst/>
          </a:prstGeom>
        </p:spPr>
      </p:pic>
      <p:cxnSp>
        <p:nvCxnSpPr>
          <p:cNvPr id="3" name="Straight Connector 2"/>
          <p:cNvCxnSpPr/>
          <p:nvPr/>
        </p:nvCxnSpPr>
        <p:spPr>
          <a:xfrm flipH="1">
            <a:off x="8127273" y="364941"/>
            <a:ext cx="1" cy="40092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164703" y="365760"/>
            <a:ext cx="670376" cy="400110"/>
          </a:xfrm>
          <a:prstGeom prst="rect">
            <a:avLst/>
          </a:prstGeom>
        </p:spPr>
        <p:txBody>
          <a:bodyPr wrap="none">
            <a:spAutoFit/>
          </a:bodyPr>
          <a:lstStyle/>
          <a:p>
            <a:r>
              <a:rPr lang="en-US" sz="2000" b="1" dirty="0">
                <a:solidFill>
                  <a:schemeClr val="bg1"/>
                </a:solidFill>
              </a:rPr>
              <a:t>10th</a:t>
            </a:r>
          </a:p>
        </p:txBody>
      </p:sp>
      <p:graphicFrame>
        <p:nvGraphicFramePr>
          <p:cNvPr id="13" name="Table 4">
            <a:extLst>
              <a:ext uri="{FF2B5EF4-FFF2-40B4-BE49-F238E27FC236}">
                <a16:creationId xmlns:a16="http://schemas.microsoft.com/office/drawing/2014/main" id="{CE5E0696-CC13-42FE-8818-08712B158FAB}"/>
              </a:ext>
            </a:extLst>
          </p:cNvPr>
          <p:cNvGraphicFramePr>
            <a:graphicFrameLocks noGrp="1"/>
          </p:cNvGraphicFramePr>
          <p:nvPr>
            <p:ph idx="1"/>
            <p:extLst>
              <p:ext uri="{D42A27DB-BD31-4B8C-83A1-F6EECF244321}">
                <p14:modId xmlns:p14="http://schemas.microsoft.com/office/powerpoint/2010/main" val="428931140"/>
              </p:ext>
            </p:extLst>
          </p:nvPr>
        </p:nvGraphicFramePr>
        <p:xfrm>
          <a:off x="838200" y="1670910"/>
          <a:ext cx="10516737" cy="4946843"/>
        </p:xfrm>
        <a:graphic>
          <a:graphicData uri="http://schemas.openxmlformats.org/drawingml/2006/table">
            <a:tbl>
              <a:tblPr firstRow="1" bandRow="1"/>
              <a:tblGrid>
                <a:gridCol w="3024116">
                  <a:extLst>
                    <a:ext uri="{9D8B030D-6E8A-4147-A177-3AD203B41FA5}">
                      <a16:colId xmlns:a16="http://schemas.microsoft.com/office/drawing/2014/main" val="2613964260"/>
                    </a:ext>
                  </a:extLst>
                </a:gridCol>
                <a:gridCol w="1463040">
                  <a:extLst>
                    <a:ext uri="{9D8B030D-6E8A-4147-A177-3AD203B41FA5}">
                      <a16:colId xmlns:a16="http://schemas.microsoft.com/office/drawing/2014/main" val="2420607266"/>
                    </a:ext>
                  </a:extLst>
                </a:gridCol>
                <a:gridCol w="1463040">
                  <a:extLst>
                    <a:ext uri="{9D8B030D-6E8A-4147-A177-3AD203B41FA5}">
                      <a16:colId xmlns:a16="http://schemas.microsoft.com/office/drawing/2014/main" val="809356185"/>
                    </a:ext>
                  </a:extLst>
                </a:gridCol>
                <a:gridCol w="1463040">
                  <a:extLst>
                    <a:ext uri="{9D8B030D-6E8A-4147-A177-3AD203B41FA5}">
                      <a16:colId xmlns:a16="http://schemas.microsoft.com/office/drawing/2014/main" val="13325945"/>
                    </a:ext>
                  </a:extLst>
                </a:gridCol>
                <a:gridCol w="3103501">
                  <a:extLst>
                    <a:ext uri="{9D8B030D-6E8A-4147-A177-3AD203B41FA5}">
                      <a16:colId xmlns:a16="http://schemas.microsoft.com/office/drawing/2014/main" val="1901677892"/>
                    </a:ext>
                  </a:extLst>
                </a:gridCol>
              </a:tblGrid>
              <a:tr h="412610">
                <a:tc>
                  <a:txBody>
                    <a:bodyPr/>
                    <a:lstStyle/>
                    <a:p>
                      <a:pPr algn="ctr"/>
                      <a:r>
                        <a:rPr lang="en-US" altLang="zh-TW" b="1" dirty="0"/>
                        <a:t>Valve Type</a:t>
                      </a:r>
                      <a:endParaRPr lang="zh-TW" altLang="en-US" b="1"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FF"/>
                    </a:solidFill>
                  </a:tcPr>
                </a:tc>
                <a:tc>
                  <a:txBody>
                    <a:bodyPr/>
                    <a:lstStyle/>
                    <a:p>
                      <a:pPr marL="0" indent="0" algn="ctr">
                        <a:buFont typeface="Arial" panose="020B0604020202020204" pitchFamily="34" charset="0"/>
                        <a:buNone/>
                      </a:pPr>
                      <a:r>
                        <a:rPr lang="en-US" altLang="zh-TW" b="1" dirty="0"/>
                        <a:t>Parameter</a:t>
                      </a:r>
                      <a:endParaRPr lang="zh-TW" altLang="en-US" b="1" dirty="0"/>
                    </a:p>
                  </a:txBody>
                  <a:tcPr anchor="ctr">
                    <a:lnT w="12700" cap="flat" cmpd="sng" algn="ctr">
                      <a:solidFill>
                        <a:schemeClr val="tx1"/>
                      </a:solidFill>
                      <a:prstDash val="solid"/>
                      <a:round/>
                      <a:headEnd type="none" w="med" len="med"/>
                      <a:tailEnd type="none" w="med" len="med"/>
                    </a:lnT>
                    <a:solidFill>
                      <a:srgbClr val="FFFFFF"/>
                    </a:solidFill>
                  </a:tcPr>
                </a:tc>
                <a:tc>
                  <a:txBody>
                    <a:bodyPr/>
                    <a:lstStyle/>
                    <a:p>
                      <a:pPr marL="0" indent="0" algn="ctr">
                        <a:buFont typeface="Arial" panose="020B0604020202020204" pitchFamily="34" charset="0"/>
                        <a:buNone/>
                      </a:pPr>
                      <a:r>
                        <a:rPr lang="en-US" altLang="zh-TW" b="1" dirty="0"/>
                        <a:t>Tricuspid</a:t>
                      </a:r>
                      <a:endParaRPr lang="zh-TW" altLang="en-US" b="1" dirty="0"/>
                    </a:p>
                  </a:txBody>
                  <a:tcPr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marL="0" indent="0" algn="ctr">
                        <a:buFont typeface="Arial" panose="020B0604020202020204" pitchFamily="34" charset="0"/>
                        <a:buNone/>
                      </a:pPr>
                      <a:r>
                        <a:rPr lang="en-US" altLang="zh-TW" b="1" dirty="0"/>
                        <a:t>Mitral</a:t>
                      </a:r>
                      <a:endParaRPr lang="zh-TW" altLang="en-US" b="1" dirty="0"/>
                    </a:p>
                  </a:txBody>
                  <a:tcPr anchor="ctr">
                    <a:lnT w="12700" cap="flat" cmpd="sng" algn="ctr">
                      <a:solidFill>
                        <a:schemeClr val="tx1"/>
                      </a:solidFill>
                      <a:prstDash val="solid"/>
                      <a:round/>
                      <a:headEnd type="none" w="med" len="med"/>
                      <a:tailEnd type="none" w="med" len="med"/>
                    </a:lnT>
                    <a:solidFill>
                      <a:srgbClr val="FFCCCC"/>
                    </a:solidFill>
                  </a:tcPr>
                </a:tc>
                <a:tc>
                  <a:txBody>
                    <a:bodyPr/>
                    <a:lstStyle/>
                    <a:p>
                      <a:pPr marL="0" indent="0" algn="ctr">
                        <a:buFont typeface="Arial" panose="020B0604020202020204" pitchFamily="34" charset="0"/>
                        <a:buNone/>
                      </a:pPr>
                      <a:r>
                        <a:rPr lang="en-US" altLang="zh-TW" b="1" dirty="0"/>
                        <a:t>Overall Performance</a:t>
                      </a:r>
                      <a:endParaRPr lang="zh-TW" altLang="en-US" b="1"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4272383487"/>
                  </a:ext>
                </a:extLst>
              </a:tr>
              <a:tr h="503804">
                <a:tc rowSpan="3">
                  <a:txBody>
                    <a:bodyPr/>
                    <a:lstStyle/>
                    <a:p>
                      <a:r>
                        <a:rPr lang="en-US" altLang="zh-TW" dirty="0"/>
                        <a:t>Cylindrical</a:t>
                      </a:r>
                      <a:br>
                        <a:rPr lang="en-US" altLang="zh-TW" dirty="0"/>
                      </a:br>
                      <a:r>
                        <a:rPr lang="en-US" altLang="zh-TW" dirty="0"/>
                        <a:t>PSIS</a:t>
                      </a:r>
                      <a:endParaRPr lang="zh-TW" altLang="en-US" dirty="0"/>
                    </a:p>
                  </a:txBody>
                  <a:tcPr>
                    <a:lnL w="12700" cap="flat" cmpd="sng" algn="ctr">
                      <a:solidFill>
                        <a:schemeClr val="tx1"/>
                      </a:solidFill>
                      <a:prstDash val="solid"/>
                      <a:round/>
                      <a:headEnd type="none" w="med" len="med"/>
                      <a:tailEnd type="none" w="med" len="med"/>
                    </a:lnL>
                    <a:solidFill>
                      <a:srgbClr val="DAE3F3"/>
                    </a:solidFill>
                  </a:tcPr>
                </a:tc>
                <a:tc>
                  <a:txBody>
                    <a:bodyPr/>
                    <a:lstStyle/>
                    <a:p>
                      <a:pPr marL="0" indent="0" algn="ctr">
                        <a:buFont typeface="Arial" panose="020B0604020202020204" pitchFamily="34" charset="0"/>
                        <a:buNone/>
                      </a:pPr>
                      <a:r>
                        <a:rPr lang="en-US" altLang="zh-TW" dirty="0"/>
                        <a:t>Regurgitation</a:t>
                      </a:r>
                      <a:endParaRPr lang="zh-TW" altLang="en-US" dirty="0"/>
                    </a:p>
                  </a:txBody>
                  <a:tcPr anchor="ctr">
                    <a:solidFill>
                      <a:srgbClr val="DAE3F3"/>
                    </a:solidFill>
                  </a:tcPr>
                </a:tc>
                <a:tc>
                  <a:txBody>
                    <a:bodyPr/>
                    <a:lstStyle/>
                    <a:p>
                      <a:pPr marL="0" indent="0" algn="ctr">
                        <a:buFont typeface="Arial" panose="020B0604020202020204" pitchFamily="34" charset="0"/>
                        <a:buNone/>
                      </a:pPr>
                      <a:endParaRPr lang="zh-TW" altLang="en-US" sz="2400" dirty="0"/>
                    </a:p>
                  </a:txBody>
                  <a:tcPr anchor="ctr">
                    <a:solidFill>
                      <a:srgbClr val="DAE3F3"/>
                    </a:solidFill>
                  </a:tcPr>
                </a:tc>
                <a:tc>
                  <a:txBody>
                    <a:bodyPr/>
                    <a:lstStyle/>
                    <a:p>
                      <a:pPr marL="0" indent="0" algn="ctr">
                        <a:buFont typeface="Arial" panose="020B0604020202020204" pitchFamily="34" charset="0"/>
                        <a:buNone/>
                      </a:pPr>
                      <a:endParaRPr lang="zh-TW" altLang="en-US" sz="2400" b="1" dirty="0">
                        <a:solidFill>
                          <a:srgbClr val="00B050"/>
                        </a:solidFill>
                        <a:effectLst>
                          <a:outerShdw blurRad="38100" dist="38100" dir="2700000" algn="tl">
                            <a:srgbClr val="000000">
                              <a:alpha val="43137"/>
                            </a:srgbClr>
                          </a:outerShdw>
                        </a:effectLst>
                      </a:endParaRPr>
                    </a:p>
                  </a:txBody>
                  <a:tcPr anchor="ctr">
                    <a:solidFill>
                      <a:srgbClr val="DAE3F3"/>
                    </a:solidFill>
                  </a:tcPr>
                </a:tc>
                <a:tc rowSpan="3">
                  <a:txBody>
                    <a:bodyPr/>
                    <a:lstStyle/>
                    <a:p>
                      <a:pPr marL="0" indent="0" algn="ctr">
                        <a:buFont typeface="Arial" panose="020B0604020202020204" pitchFamily="34" charset="0"/>
                        <a:buNone/>
                      </a:pPr>
                      <a:endParaRPr lang="zh-TW" altLang="en-US" sz="1800" dirty="0"/>
                    </a:p>
                  </a:txBody>
                  <a:tcPr anchor="ctr">
                    <a:lnR w="12700" cap="flat" cmpd="sng" algn="ctr">
                      <a:solidFill>
                        <a:schemeClr val="tx1"/>
                      </a:solidFill>
                      <a:prstDash val="solid"/>
                      <a:round/>
                      <a:headEnd type="none" w="med" len="med"/>
                      <a:tailEnd type="none" w="med" len="med"/>
                    </a:lnR>
                    <a:solidFill>
                      <a:srgbClr val="DAE3F3"/>
                    </a:solidFill>
                  </a:tcPr>
                </a:tc>
                <a:extLst>
                  <a:ext uri="{0D108BD9-81ED-4DB2-BD59-A6C34878D82A}">
                    <a16:rowId xmlns:a16="http://schemas.microsoft.com/office/drawing/2014/main" val="885422875"/>
                  </a:ext>
                </a:extLst>
              </a:tr>
              <a:tr h="503803">
                <a:tc vMerge="1">
                  <a:txBody>
                    <a:bodyPr/>
                    <a:lstStyle/>
                    <a:p>
                      <a:endParaRPr lang="zh-TW" altLang="en-US"/>
                    </a:p>
                  </a:txBody>
                  <a:tcPr/>
                </a:tc>
                <a:tc>
                  <a:txBody>
                    <a:bodyPr/>
                    <a:lstStyle/>
                    <a:p>
                      <a:pPr marL="0" indent="0" algn="ctr">
                        <a:buFont typeface="Arial" panose="020B0604020202020204" pitchFamily="34" charset="0"/>
                        <a:buNone/>
                      </a:pPr>
                      <a:r>
                        <a:rPr lang="el-GR" altLang="zh-TW" dirty="0"/>
                        <a:t>Δ</a:t>
                      </a:r>
                      <a:r>
                        <a:rPr lang="en-US" altLang="zh-TW" dirty="0"/>
                        <a:t>P</a:t>
                      </a:r>
                      <a:endParaRPr lang="zh-TW" altLang="en-US" dirty="0"/>
                    </a:p>
                  </a:txBody>
                  <a:tcPr anchor="ctr">
                    <a:solidFill>
                      <a:srgbClr val="DAE3F3"/>
                    </a:solidFill>
                  </a:tcPr>
                </a:tc>
                <a:tc>
                  <a:txBody>
                    <a:bodyPr/>
                    <a:lstStyle/>
                    <a:p>
                      <a:pPr marL="0" indent="0" algn="ctr">
                        <a:buFont typeface="Arial" panose="020B0604020202020204" pitchFamily="34" charset="0"/>
                        <a:buNone/>
                      </a:pPr>
                      <a:endParaRPr lang="zh-TW" altLang="en-US" sz="2400" dirty="0"/>
                    </a:p>
                  </a:txBody>
                  <a:tcPr anchor="ctr">
                    <a:solidFill>
                      <a:srgbClr val="DAE3F3"/>
                    </a:solidFill>
                  </a:tcPr>
                </a:tc>
                <a:tc>
                  <a:txBody>
                    <a:bodyPr/>
                    <a:lstStyle/>
                    <a:p>
                      <a:pPr marL="0" indent="0" algn="ctr">
                        <a:buFont typeface="Arial" panose="020B0604020202020204" pitchFamily="34" charset="0"/>
                        <a:buNone/>
                      </a:pPr>
                      <a:endParaRPr lang="zh-TW" altLang="en-US" sz="2400" dirty="0"/>
                    </a:p>
                  </a:txBody>
                  <a:tcPr anchor="ctr">
                    <a:solidFill>
                      <a:srgbClr val="DAE3F3"/>
                    </a:solidFill>
                  </a:tcPr>
                </a:tc>
                <a:tc vMerge="1">
                  <a:txBody>
                    <a:bodyPr/>
                    <a:lstStyle/>
                    <a:p>
                      <a:endParaRPr lang="zh-TW" altLang="en-US"/>
                    </a:p>
                  </a:txBody>
                  <a:tcPr/>
                </a:tc>
                <a:extLst>
                  <a:ext uri="{0D108BD9-81ED-4DB2-BD59-A6C34878D82A}">
                    <a16:rowId xmlns:a16="http://schemas.microsoft.com/office/drawing/2014/main" val="4049373447"/>
                  </a:ext>
                </a:extLst>
              </a:tr>
              <a:tr h="503804">
                <a:tc vMerge="1">
                  <a:txBody>
                    <a:bodyPr/>
                    <a:lstStyle/>
                    <a:p>
                      <a:endParaRPr lang="zh-TW" altLang="en-US"/>
                    </a:p>
                  </a:txBody>
                  <a:tcPr/>
                </a:tc>
                <a:tc>
                  <a:txBody>
                    <a:bodyPr/>
                    <a:lstStyle/>
                    <a:p>
                      <a:pPr marL="0" indent="0" algn="ctr">
                        <a:buFont typeface="Arial" panose="020B0604020202020204" pitchFamily="34" charset="0"/>
                        <a:buNone/>
                      </a:pPr>
                      <a:r>
                        <a:rPr lang="en-US" altLang="zh-TW" dirty="0"/>
                        <a:t>EOA</a:t>
                      </a:r>
                      <a:endParaRPr lang="zh-TW" altLang="en-US" dirty="0"/>
                    </a:p>
                  </a:txBody>
                  <a:tcPr anchor="ctr">
                    <a:solidFill>
                      <a:srgbClr val="DAE3F3"/>
                    </a:solidFill>
                  </a:tcPr>
                </a:tc>
                <a:tc>
                  <a:txBody>
                    <a:bodyPr/>
                    <a:lstStyle/>
                    <a:p>
                      <a:pPr marL="0" indent="0" algn="ctr">
                        <a:buFont typeface="Arial" panose="020B0604020202020204" pitchFamily="34" charset="0"/>
                        <a:buNone/>
                      </a:pPr>
                      <a:endParaRPr lang="zh-TW" altLang="en-US" sz="2400" dirty="0"/>
                    </a:p>
                  </a:txBody>
                  <a:tcPr anchor="ctr">
                    <a:solidFill>
                      <a:srgbClr val="DAE3F3"/>
                    </a:solidFill>
                  </a:tcPr>
                </a:tc>
                <a:tc>
                  <a:txBody>
                    <a:bodyPr/>
                    <a:lstStyle/>
                    <a:p>
                      <a:pPr marL="0" indent="0" algn="ctr">
                        <a:buFont typeface="Arial" panose="020B0604020202020204" pitchFamily="34" charset="0"/>
                        <a:buNone/>
                      </a:pPr>
                      <a:endParaRPr lang="zh-TW" altLang="en-US" sz="2400" dirty="0"/>
                    </a:p>
                  </a:txBody>
                  <a:tcPr anchor="ctr">
                    <a:solidFill>
                      <a:srgbClr val="DAE3F3"/>
                    </a:solidFill>
                  </a:tcPr>
                </a:tc>
                <a:tc vMerge="1">
                  <a:txBody>
                    <a:bodyPr/>
                    <a:lstStyle/>
                    <a:p>
                      <a:endParaRPr lang="zh-TW" altLang="en-US"/>
                    </a:p>
                  </a:txBody>
                  <a:tcPr/>
                </a:tc>
                <a:extLst>
                  <a:ext uri="{0D108BD9-81ED-4DB2-BD59-A6C34878D82A}">
                    <a16:rowId xmlns:a16="http://schemas.microsoft.com/office/drawing/2014/main" val="3969324978"/>
                  </a:ext>
                </a:extLst>
              </a:tr>
              <a:tr h="503804">
                <a:tc rowSpan="3">
                  <a:txBody>
                    <a:bodyPr/>
                    <a:lstStyle/>
                    <a:p>
                      <a:r>
                        <a:rPr lang="en-US" altLang="zh-TW" dirty="0"/>
                        <a:t>Mechanical</a:t>
                      </a:r>
                      <a:endParaRPr lang="zh-TW" altLang="en-US" dirty="0"/>
                    </a:p>
                  </a:txBody>
                  <a:tcPr>
                    <a:lnL w="12700" cap="flat" cmpd="sng" algn="ctr">
                      <a:solidFill>
                        <a:schemeClr val="tx1"/>
                      </a:solidFill>
                      <a:prstDash val="solid"/>
                      <a:round/>
                      <a:headEnd type="none" w="med" len="med"/>
                      <a:tailEnd type="none" w="med" len="med"/>
                    </a:lnL>
                    <a:solidFill>
                      <a:schemeClr val="bg1"/>
                    </a:solidFill>
                  </a:tcPr>
                </a:tc>
                <a:tc>
                  <a:txBody>
                    <a:bodyPr/>
                    <a:lstStyle/>
                    <a:p>
                      <a:pPr marL="0" indent="0" algn="ctr">
                        <a:buFont typeface="Arial" panose="020B0604020202020204" pitchFamily="34" charset="0"/>
                        <a:buNone/>
                      </a:pPr>
                      <a:r>
                        <a:rPr lang="en-US" altLang="zh-TW" dirty="0"/>
                        <a:t>Regurgitation</a:t>
                      </a:r>
                      <a:endParaRPr lang="zh-TW" altLang="en-US"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rowSpan="3">
                  <a:txBody>
                    <a:bodyPr/>
                    <a:lstStyle/>
                    <a:p>
                      <a:pPr marL="0" indent="0" algn="ctr">
                        <a:buFont typeface="Arial" panose="020B0604020202020204" pitchFamily="34" charset="0"/>
                        <a:buNone/>
                      </a:pPr>
                      <a:endParaRPr lang="zh-TW" altLang="en-US" sz="1800" dirty="0"/>
                    </a:p>
                  </a:txBody>
                  <a:tcPr anchor="ctr">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512631470"/>
                  </a:ext>
                </a:extLst>
              </a:tr>
              <a:tr h="503803">
                <a:tc vMerge="1">
                  <a:txBody>
                    <a:bodyPr/>
                    <a:lstStyle/>
                    <a:p>
                      <a:endParaRPr lang="zh-TW" altLang="en-US"/>
                    </a:p>
                  </a:txBody>
                  <a:tcPr/>
                </a:tc>
                <a:tc>
                  <a:txBody>
                    <a:bodyPr/>
                    <a:lstStyle/>
                    <a:p>
                      <a:pPr marL="0" indent="0" algn="ctr">
                        <a:buFont typeface="Arial" panose="020B0604020202020204" pitchFamily="34" charset="0"/>
                        <a:buNone/>
                      </a:pPr>
                      <a:r>
                        <a:rPr lang="el-GR" altLang="zh-TW" dirty="0"/>
                        <a:t>Δ</a:t>
                      </a:r>
                      <a:r>
                        <a:rPr lang="en-US" altLang="zh-TW" dirty="0"/>
                        <a:t>P</a:t>
                      </a:r>
                      <a:endParaRPr lang="zh-TW" altLang="en-US"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vMerge="1">
                  <a:txBody>
                    <a:bodyPr/>
                    <a:lstStyle/>
                    <a:p>
                      <a:endParaRPr lang="zh-TW" altLang="en-US"/>
                    </a:p>
                  </a:txBody>
                  <a:tcPr/>
                </a:tc>
                <a:extLst>
                  <a:ext uri="{0D108BD9-81ED-4DB2-BD59-A6C34878D82A}">
                    <a16:rowId xmlns:a16="http://schemas.microsoft.com/office/drawing/2014/main" val="2799199833"/>
                  </a:ext>
                </a:extLst>
              </a:tr>
              <a:tr h="503804">
                <a:tc vMerge="1">
                  <a:txBody>
                    <a:bodyPr/>
                    <a:lstStyle/>
                    <a:p>
                      <a:endParaRPr lang="zh-TW" altLang="en-US"/>
                    </a:p>
                  </a:txBody>
                  <a:tcPr/>
                </a:tc>
                <a:tc>
                  <a:txBody>
                    <a:bodyPr/>
                    <a:lstStyle/>
                    <a:p>
                      <a:pPr marL="0" indent="0" algn="ctr">
                        <a:buFont typeface="Arial" panose="020B0604020202020204" pitchFamily="34" charset="0"/>
                        <a:buNone/>
                      </a:pPr>
                      <a:r>
                        <a:rPr lang="en-US" altLang="zh-TW" dirty="0"/>
                        <a:t>EOA</a:t>
                      </a:r>
                      <a:endParaRPr lang="zh-TW" altLang="en-US"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a:txBody>
                    <a:bodyPr/>
                    <a:lstStyle/>
                    <a:p>
                      <a:pPr marL="0" indent="0" algn="ctr">
                        <a:buFont typeface="Arial" panose="020B0604020202020204" pitchFamily="34" charset="0"/>
                        <a:buNone/>
                      </a:pPr>
                      <a:endParaRPr lang="zh-TW" altLang="en-US" sz="2400" dirty="0"/>
                    </a:p>
                  </a:txBody>
                  <a:tcPr anchor="ctr">
                    <a:solidFill>
                      <a:schemeClr val="bg1"/>
                    </a:solidFill>
                  </a:tcPr>
                </a:tc>
                <a:tc vMerge="1">
                  <a:txBody>
                    <a:bodyPr/>
                    <a:lstStyle/>
                    <a:p>
                      <a:endParaRPr lang="zh-TW" altLang="en-US"/>
                    </a:p>
                  </a:txBody>
                  <a:tcPr/>
                </a:tc>
                <a:extLst>
                  <a:ext uri="{0D108BD9-81ED-4DB2-BD59-A6C34878D82A}">
                    <a16:rowId xmlns:a16="http://schemas.microsoft.com/office/drawing/2014/main" val="1122534184"/>
                  </a:ext>
                </a:extLst>
              </a:tr>
              <a:tr h="503804">
                <a:tc rowSpan="3">
                  <a:txBody>
                    <a:bodyPr/>
                    <a:lstStyle/>
                    <a:p>
                      <a:r>
                        <a:rPr lang="en-US" altLang="zh-TW" dirty="0"/>
                        <a:t>Bioprosthetic</a:t>
                      </a:r>
                      <a:endParaRPr lang="zh-TW" alt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DAE3F3"/>
                    </a:solidFill>
                  </a:tcPr>
                </a:tc>
                <a:tc>
                  <a:txBody>
                    <a:bodyPr/>
                    <a:lstStyle/>
                    <a:p>
                      <a:pPr marL="0" indent="0" algn="ctr">
                        <a:buFont typeface="Arial" panose="020B0604020202020204" pitchFamily="34" charset="0"/>
                        <a:buNone/>
                      </a:pPr>
                      <a:r>
                        <a:rPr lang="en-US" altLang="zh-TW" dirty="0"/>
                        <a:t>Regurgitation</a:t>
                      </a:r>
                      <a:endParaRPr lang="zh-TW" altLang="en-US" dirty="0"/>
                    </a:p>
                  </a:txBody>
                  <a:tcPr anchor="ctr">
                    <a:solidFill>
                      <a:srgbClr val="DAE3F3"/>
                    </a:solidFill>
                  </a:tcPr>
                </a:tc>
                <a:tc>
                  <a:txBody>
                    <a:bodyPr/>
                    <a:lstStyle/>
                    <a:p>
                      <a:pPr algn="ctr"/>
                      <a:endParaRPr lang="zh-TW" altLang="en-US" sz="2400" dirty="0"/>
                    </a:p>
                  </a:txBody>
                  <a:tcPr anchor="ctr">
                    <a:solidFill>
                      <a:srgbClr val="DAE3F3"/>
                    </a:solidFill>
                  </a:tcPr>
                </a:tc>
                <a:tc>
                  <a:txBody>
                    <a:bodyPr/>
                    <a:lstStyle/>
                    <a:p>
                      <a:pPr algn="ctr"/>
                      <a:endParaRPr lang="zh-TW" altLang="en-US" sz="2400" dirty="0"/>
                    </a:p>
                  </a:txBody>
                  <a:tcPr anchor="ctr">
                    <a:solidFill>
                      <a:srgbClr val="DAE3F3"/>
                    </a:solidFill>
                  </a:tcPr>
                </a:tc>
                <a:tc rowSpan="3">
                  <a:txBody>
                    <a:bodyPr/>
                    <a:lstStyle/>
                    <a:p>
                      <a:pPr algn="ctr"/>
                      <a:endParaRPr lang="en-US" altLang="zh-TW" sz="1800"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DAE3F3"/>
                    </a:solidFill>
                  </a:tcPr>
                </a:tc>
                <a:extLst>
                  <a:ext uri="{0D108BD9-81ED-4DB2-BD59-A6C34878D82A}">
                    <a16:rowId xmlns:a16="http://schemas.microsoft.com/office/drawing/2014/main" val="3494848102"/>
                  </a:ext>
                </a:extLst>
              </a:tr>
              <a:tr h="503803">
                <a:tc vMerge="1">
                  <a:txBody>
                    <a:bodyPr/>
                    <a:lstStyle/>
                    <a:p>
                      <a:endParaRPr lang="zh-TW" altLang="en-US"/>
                    </a:p>
                  </a:txBody>
                  <a:tcPr/>
                </a:tc>
                <a:tc>
                  <a:txBody>
                    <a:bodyPr/>
                    <a:lstStyle/>
                    <a:p>
                      <a:pPr marL="0" indent="0" algn="ctr">
                        <a:buFont typeface="Arial" panose="020B0604020202020204" pitchFamily="34" charset="0"/>
                        <a:buNone/>
                      </a:pPr>
                      <a:r>
                        <a:rPr lang="el-GR" altLang="zh-TW" dirty="0"/>
                        <a:t>Δ</a:t>
                      </a:r>
                      <a:r>
                        <a:rPr lang="en-US" altLang="zh-TW" dirty="0"/>
                        <a:t>P</a:t>
                      </a:r>
                      <a:endParaRPr lang="zh-TW" altLang="en-US" dirty="0"/>
                    </a:p>
                  </a:txBody>
                  <a:tcPr anchor="ctr">
                    <a:solidFill>
                      <a:srgbClr val="DAE3F3"/>
                    </a:solidFill>
                  </a:tcPr>
                </a:tc>
                <a:tc>
                  <a:txBody>
                    <a:bodyPr/>
                    <a:lstStyle/>
                    <a:p>
                      <a:pPr algn="ctr"/>
                      <a:endParaRPr lang="zh-TW" altLang="en-US" sz="2400" dirty="0"/>
                    </a:p>
                  </a:txBody>
                  <a:tcPr anchor="ctr">
                    <a:solidFill>
                      <a:srgbClr val="DAE3F3"/>
                    </a:solidFill>
                  </a:tcPr>
                </a:tc>
                <a:tc>
                  <a:txBody>
                    <a:bodyPr/>
                    <a:lstStyle/>
                    <a:p>
                      <a:pPr algn="ctr"/>
                      <a:endParaRPr lang="zh-TW" altLang="en-US" sz="2400" dirty="0"/>
                    </a:p>
                  </a:txBody>
                  <a:tcPr anchor="ctr">
                    <a:solidFill>
                      <a:srgbClr val="DAE3F3"/>
                    </a:solidFill>
                  </a:tcPr>
                </a:tc>
                <a:tc vMerge="1">
                  <a:txBody>
                    <a:bodyPr/>
                    <a:lstStyle/>
                    <a:p>
                      <a:endParaRPr lang="zh-TW" altLang="en-US"/>
                    </a:p>
                  </a:txBody>
                  <a:tcPr/>
                </a:tc>
                <a:extLst>
                  <a:ext uri="{0D108BD9-81ED-4DB2-BD59-A6C34878D82A}">
                    <a16:rowId xmlns:a16="http://schemas.microsoft.com/office/drawing/2014/main" val="695063312"/>
                  </a:ext>
                </a:extLst>
              </a:tr>
              <a:tr h="503804">
                <a:tc vMerge="1">
                  <a:txBody>
                    <a:bodyPr/>
                    <a:lstStyle/>
                    <a:p>
                      <a:endParaRPr lang="zh-TW" altLang="en-US"/>
                    </a:p>
                  </a:txBody>
                  <a:tcPr/>
                </a:tc>
                <a:tc>
                  <a:txBody>
                    <a:bodyPr/>
                    <a:lstStyle/>
                    <a:p>
                      <a:pPr marL="0" indent="0" algn="ctr">
                        <a:buFont typeface="Arial" panose="020B0604020202020204" pitchFamily="34" charset="0"/>
                        <a:buNone/>
                      </a:pPr>
                      <a:r>
                        <a:rPr lang="en-US" altLang="zh-TW" dirty="0"/>
                        <a:t>EOA</a:t>
                      </a:r>
                      <a:endParaRPr lang="zh-TW" altLang="en-US" dirty="0"/>
                    </a:p>
                  </a:txBody>
                  <a:tcPr anchor="ctr">
                    <a:lnB w="12700" cap="flat" cmpd="sng" algn="ctr">
                      <a:solidFill>
                        <a:schemeClr val="tx1"/>
                      </a:solidFill>
                      <a:prstDash val="solid"/>
                      <a:round/>
                      <a:headEnd type="none" w="med" len="med"/>
                      <a:tailEnd type="none" w="med" len="med"/>
                    </a:lnB>
                    <a:solidFill>
                      <a:srgbClr val="DAE3F3"/>
                    </a:solidFill>
                  </a:tcPr>
                </a:tc>
                <a:tc>
                  <a:txBody>
                    <a:bodyPr/>
                    <a:lstStyle/>
                    <a:p>
                      <a:pPr algn="ctr"/>
                      <a:endParaRPr lang="zh-TW" altLang="en-US" sz="2400" dirty="0"/>
                    </a:p>
                  </a:txBody>
                  <a:tcPr anchor="ctr">
                    <a:lnB w="12700" cap="flat" cmpd="sng" algn="ctr">
                      <a:solidFill>
                        <a:schemeClr val="tx1"/>
                      </a:solidFill>
                      <a:prstDash val="solid"/>
                      <a:round/>
                      <a:headEnd type="none" w="med" len="med"/>
                      <a:tailEnd type="none" w="med" len="med"/>
                    </a:lnB>
                    <a:solidFill>
                      <a:srgbClr val="DAE3F3"/>
                    </a:solidFill>
                  </a:tcPr>
                </a:tc>
                <a:tc>
                  <a:txBody>
                    <a:bodyPr/>
                    <a:lstStyle/>
                    <a:p>
                      <a:pPr algn="ctr"/>
                      <a:endParaRPr lang="zh-TW" altLang="en-US" sz="2400" dirty="0"/>
                    </a:p>
                  </a:txBody>
                  <a:tcPr anchor="ctr">
                    <a:lnB w="12700" cap="flat" cmpd="sng" algn="ctr">
                      <a:solidFill>
                        <a:schemeClr val="tx1"/>
                      </a:solidFill>
                      <a:prstDash val="solid"/>
                      <a:round/>
                      <a:headEnd type="none" w="med" len="med"/>
                      <a:tailEnd type="none" w="med" len="med"/>
                    </a:lnB>
                    <a:solidFill>
                      <a:srgbClr val="DAE3F3"/>
                    </a:solidFill>
                  </a:tcPr>
                </a:tc>
                <a:tc vMerge="1">
                  <a:txBody>
                    <a:bodyPr/>
                    <a:lstStyle/>
                    <a:p>
                      <a:endParaRPr lang="zh-TW" altLang="en-US"/>
                    </a:p>
                  </a:txBody>
                  <a:tcPr/>
                </a:tc>
                <a:extLst>
                  <a:ext uri="{0D108BD9-81ED-4DB2-BD59-A6C34878D82A}">
                    <a16:rowId xmlns:a16="http://schemas.microsoft.com/office/drawing/2014/main" val="1691898756"/>
                  </a:ext>
                </a:extLst>
              </a:tr>
            </a:tbl>
          </a:graphicData>
        </a:graphic>
      </p:graphicFrame>
      <p:pic>
        <p:nvPicPr>
          <p:cNvPr id="15" name="Picture 14">
            <a:extLst>
              <a:ext uri="{FF2B5EF4-FFF2-40B4-BE49-F238E27FC236}">
                <a16:creationId xmlns:a16="http://schemas.microsoft.com/office/drawing/2014/main" id="{3192F030-EDBF-44D1-AA54-EC508CD6306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Lst>
          </a:blip>
          <a:srcRect l="11042" t="6637" r="6313" b="9196"/>
          <a:stretch/>
        </p:blipFill>
        <p:spPr>
          <a:xfrm>
            <a:off x="2279176" y="3684317"/>
            <a:ext cx="1473957" cy="1362757"/>
          </a:xfrm>
          <a:prstGeom prst="rect">
            <a:avLst/>
          </a:prstGeom>
        </p:spPr>
      </p:pic>
      <p:pic>
        <p:nvPicPr>
          <p:cNvPr id="16" name="Picture 15">
            <a:extLst>
              <a:ext uri="{FF2B5EF4-FFF2-40B4-BE49-F238E27FC236}">
                <a16:creationId xmlns:a16="http://schemas.microsoft.com/office/drawing/2014/main" id="{44B5FD72-BD4F-4675-A1EC-6D906DF8F882}"/>
              </a:ext>
            </a:extLst>
          </p:cNvPr>
          <p:cNvPicPr>
            <a:picLocks noChangeAspect="1"/>
          </p:cNvPicPr>
          <p:nvPr/>
        </p:nvPicPr>
        <p:blipFill rotWithShape="1">
          <a:blip r:embed="rId6"/>
          <a:srcRect l="18783" t="18307" r="11942" b="19944"/>
          <a:stretch/>
        </p:blipFill>
        <p:spPr>
          <a:xfrm>
            <a:off x="2279176" y="5182009"/>
            <a:ext cx="1473957" cy="1362757"/>
          </a:xfrm>
          <a:prstGeom prst="rect">
            <a:avLst/>
          </a:prstGeom>
        </p:spPr>
      </p:pic>
      <p:pic>
        <p:nvPicPr>
          <p:cNvPr id="17" name="Picture 16">
            <a:extLst>
              <a:ext uri="{FF2B5EF4-FFF2-40B4-BE49-F238E27FC236}">
                <a16:creationId xmlns:a16="http://schemas.microsoft.com/office/drawing/2014/main" id="{007A8202-F672-484A-B4EF-6DFA358BDC2D}"/>
              </a:ext>
            </a:extLst>
          </p:cNvPr>
          <p:cNvPicPr>
            <a:picLocks noChangeAspect="1"/>
          </p:cNvPicPr>
          <p:nvPr/>
        </p:nvPicPr>
        <p:blipFill rotWithShape="1">
          <a:blip r:embed="rId7"/>
          <a:srcRect l="45097" t="6655" r="2063" b="8410"/>
          <a:stretch/>
        </p:blipFill>
        <p:spPr>
          <a:xfrm>
            <a:off x="2279176" y="2186625"/>
            <a:ext cx="1473957" cy="1362757"/>
          </a:xfrm>
          <a:prstGeom prst="rect">
            <a:avLst/>
          </a:prstGeom>
        </p:spPr>
      </p:pic>
      <p:sp>
        <p:nvSpPr>
          <p:cNvPr id="22" name="Rectangle 21">
            <a:extLst>
              <a:ext uri="{FF2B5EF4-FFF2-40B4-BE49-F238E27FC236}">
                <a16:creationId xmlns:a16="http://schemas.microsoft.com/office/drawing/2014/main" id="{7073E03F-E21C-495F-A58E-A8D1C1CE0166}"/>
              </a:ext>
            </a:extLst>
          </p:cNvPr>
          <p:cNvSpPr/>
          <p:nvPr/>
        </p:nvSpPr>
        <p:spPr>
          <a:xfrm>
            <a:off x="837063" y="1229023"/>
            <a:ext cx="3022174" cy="461665"/>
          </a:xfrm>
          <a:prstGeom prst="rect">
            <a:avLst/>
          </a:prstGeom>
        </p:spPr>
        <p:txBody>
          <a:bodyPr wrap="none">
            <a:spAutoFit/>
          </a:bodyPr>
          <a:lstStyle/>
          <a:p>
            <a:r>
              <a:rPr lang="en-US" altLang="zh-TW" sz="2400" dirty="0">
                <a:solidFill>
                  <a:srgbClr val="DAE3F3"/>
                </a:solidFill>
              </a:rPr>
              <a:t>*</a:t>
            </a:r>
            <a:r>
              <a:rPr lang="zh-TW" altLang="en-US" sz="2400" b="1" dirty="0">
                <a:solidFill>
                  <a:srgbClr val="00B050"/>
                </a:solidFill>
                <a:effectLst>
                  <a:outerShdw blurRad="38100" dist="38100" dir="2700000" algn="tl">
                    <a:srgbClr val="000000">
                      <a:alpha val="43137"/>
                    </a:srgbClr>
                  </a:outerShdw>
                </a:effectLst>
              </a:rPr>
              <a:t>√</a:t>
            </a:r>
            <a:r>
              <a:rPr lang="zh-TW" altLang="en-US" sz="2400" dirty="0">
                <a:solidFill>
                  <a:srgbClr val="FFFFCC"/>
                </a:solidFill>
              </a:rPr>
              <a:t> </a:t>
            </a:r>
            <a:r>
              <a:rPr lang="en-US" altLang="zh-TW" sz="2400" dirty="0">
                <a:solidFill>
                  <a:srgbClr val="DAE3F3"/>
                </a:solidFill>
              </a:rPr>
              <a:t>better performance</a:t>
            </a:r>
            <a:endParaRPr lang="zh-TW" altLang="en-US" sz="2400" dirty="0">
              <a:solidFill>
                <a:srgbClr val="DAE3F3"/>
              </a:solidFill>
            </a:endParaRPr>
          </a:p>
        </p:txBody>
      </p:sp>
      <p:grpSp>
        <p:nvGrpSpPr>
          <p:cNvPr id="33" name="Group 32">
            <a:extLst>
              <a:ext uri="{FF2B5EF4-FFF2-40B4-BE49-F238E27FC236}">
                <a16:creationId xmlns:a16="http://schemas.microsoft.com/office/drawing/2014/main" id="{4016BE3F-9993-4535-99B2-6555148A10AE}"/>
              </a:ext>
            </a:extLst>
          </p:cNvPr>
          <p:cNvGrpSpPr/>
          <p:nvPr/>
        </p:nvGrpSpPr>
        <p:grpSpPr>
          <a:xfrm>
            <a:off x="5684400" y="2091823"/>
            <a:ext cx="5027339" cy="1487422"/>
            <a:chOff x="5684400" y="2091823"/>
            <a:chExt cx="5027339" cy="1487422"/>
          </a:xfrm>
        </p:grpSpPr>
        <p:sp>
          <p:nvSpPr>
            <p:cNvPr id="19" name="Rectangle 18">
              <a:extLst>
                <a:ext uri="{FF2B5EF4-FFF2-40B4-BE49-F238E27FC236}">
                  <a16:creationId xmlns:a16="http://schemas.microsoft.com/office/drawing/2014/main" id="{485C6888-51AB-4E0F-84D3-FD14A13715BA}"/>
                </a:ext>
              </a:extLst>
            </p:cNvPr>
            <p:cNvSpPr/>
            <p:nvPr/>
          </p:nvSpPr>
          <p:spPr>
            <a:xfrm>
              <a:off x="8903039" y="2669890"/>
              <a:ext cx="1808700" cy="369332"/>
            </a:xfrm>
            <a:prstGeom prst="rect">
              <a:avLst/>
            </a:prstGeom>
          </p:spPr>
          <p:txBody>
            <a:bodyPr wrap="square">
              <a:spAutoFit/>
            </a:bodyPr>
            <a:lstStyle/>
            <a:p>
              <a:pPr algn="ctr"/>
              <a:r>
                <a:rPr lang="en-US" altLang="zh-TW" dirty="0"/>
                <a:t>Mitral ≥ Tricuspid</a:t>
              </a:r>
              <a:endParaRPr lang="zh-TW" altLang="en-US" dirty="0"/>
            </a:p>
          </p:txBody>
        </p:sp>
        <p:sp>
          <p:nvSpPr>
            <p:cNvPr id="9" name="Rectangle 8">
              <a:extLst>
                <a:ext uri="{FF2B5EF4-FFF2-40B4-BE49-F238E27FC236}">
                  <a16:creationId xmlns:a16="http://schemas.microsoft.com/office/drawing/2014/main" id="{68BAF401-2E44-4AC0-B4B3-5B16B5E49469}"/>
                </a:ext>
              </a:extLst>
            </p:cNvPr>
            <p:cNvSpPr/>
            <p:nvPr/>
          </p:nvSpPr>
          <p:spPr>
            <a:xfrm>
              <a:off x="5684400" y="2091823"/>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23" name="Rectangle 22">
              <a:extLst>
                <a:ext uri="{FF2B5EF4-FFF2-40B4-BE49-F238E27FC236}">
                  <a16:creationId xmlns:a16="http://schemas.microsoft.com/office/drawing/2014/main" id="{B02B883E-8E48-4B6E-A3A8-C085F7CA57D3}"/>
                </a:ext>
              </a:extLst>
            </p:cNvPr>
            <p:cNvSpPr/>
            <p:nvPr/>
          </p:nvSpPr>
          <p:spPr>
            <a:xfrm>
              <a:off x="7107330" y="2607044"/>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24" name="Rectangle 23">
              <a:extLst>
                <a:ext uri="{FF2B5EF4-FFF2-40B4-BE49-F238E27FC236}">
                  <a16:creationId xmlns:a16="http://schemas.microsoft.com/office/drawing/2014/main" id="{B36316C8-B283-4C50-B6E0-35E9253B0E4F}"/>
                </a:ext>
              </a:extLst>
            </p:cNvPr>
            <p:cNvSpPr/>
            <p:nvPr/>
          </p:nvSpPr>
          <p:spPr>
            <a:xfrm>
              <a:off x="7107329" y="3117580"/>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grpSp>
      <p:grpSp>
        <p:nvGrpSpPr>
          <p:cNvPr id="31" name="Group 30">
            <a:extLst>
              <a:ext uri="{FF2B5EF4-FFF2-40B4-BE49-F238E27FC236}">
                <a16:creationId xmlns:a16="http://schemas.microsoft.com/office/drawing/2014/main" id="{A5ED8074-D8ED-4D6A-8897-7A805F57ACE8}"/>
              </a:ext>
            </a:extLst>
          </p:cNvPr>
          <p:cNvGrpSpPr/>
          <p:nvPr/>
        </p:nvGrpSpPr>
        <p:grpSpPr>
          <a:xfrm>
            <a:off x="5684399" y="3641919"/>
            <a:ext cx="5027340" cy="1437995"/>
            <a:chOff x="5684399" y="3641919"/>
            <a:chExt cx="5027340" cy="1437995"/>
          </a:xfrm>
        </p:grpSpPr>
        <p:sp>
          <p:nvSpPr>
            <p:cNvPr id="20" name="Rectangle 19">
              <a:extLst>
                <a:ext uri="{FF2B5EF4-FFF2-40B4-BE49-F238E27FC236}">
                  <a16:creationId xmlns:a16="http://schemas.microsoft.com/office/drawing/2014/main" id="{6D27C3D8-2875-4015-876D-955650688489}"/>
                </a:ext>
              </a:extLst>
            </p:cNvPr>
            <p:cNvSpPr/>
            <p:nvPr/>
          </p:nvSpPr>
          <p:spPr>
            <a:xfrm>
              <a:off x="8903039" y="4194476"/>
              <a:ext cx="1808700" cy="369332"/>
            </a:xfrm>
            <a:prstGeom prst="rect">
              <a:avLst/>
            </a:prstGeom>
          </p:spPr>
          <p:txBody>
            <a:bodyPr wrap="none">
              <a:spAutoFit/>
            </a:bodyPr>
            <a:lstStyle/>
            <a:p>
              <a:pPr algn="ctr"/>
              <a:r>
                <a:rPr lang="en-US" altLang="zh-TW" dirty="0"/>
                <a:t>Mitral ≥ Tricuspid</a:t>
              </a:r>
              <a:endParaRPr lang="zh-TW" altLang="en-US" dirty="0"/>
            </a:p>
          </p:txBody>
        </p:sp>
        <p:grpSp>
          <p:nvGrpSpPr>
            <p:cNvPr id="11" name="Group 10">
              <a:extLst>
                <a:ext uri="{FF2B5EF4-FFF2-40B4-BE49-F238E27FC236}">
                  <a16:creationId xmlns:a16="http://schemas.microsoft.com/office/drawing/2014/main" id="{075C8221-DF7C-4E63-B948-D743DB2B0CE4}"/>
                </a:ext>
              </a:extLst>
            </p:cNvPr>
            <p:cNvGrpSpPr/>
            <p:nvPr/>
          </p:nvGrpSpPr>
          <p:grpSpPr>
            <a:xfrm>
              <a:off x="5684399" y="3641919"/>
              <a:ext cx="2165444" cy="1437995"/>
              <a:chOff x="5684399" y="3641919"/>
              <a:chExt cx="2165444" cy="1437995"/>
            </a:xfrm>
          </p:grpSpPr>
          <p:sp>
            <p:nvSpPr>
              <p:cNvPr id="25" name="Rectangle 24">
                <a:extLst>
                  <a:ext uri="{FF2B5EF4-FFF2-40B4-BE49-F238E27FC236}">
                    <a16:creationId xmlns:a16="http://schemas.microsoft.com/office/drawing/2014/main" id="{3AEA98B6-D6C4-4E43-9B62-F2BCD5DDF99E}"/>
                  </a:ext>
                </a:extLst>
              </p:cNvPr>
              <p:cNvSpPr/>
              <p:nvPr/>
            </p:nvSpPr>
            <p:spPr>
              <a:xfrm>
                <a:off x="7107328" y="3641919"/>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26" name="Rectangle 25">
                <a:extLst>
                  <a:ext uri="{FF2B5EF4-FFF2-40B4-BE49-F238E27FC236}">
                    <a16:creationId xmlns:a16="http://schemas.microsoft.com/office/drawing/2014/main" id="{C9F48F8E-19F4-4C63-BBA1-FF4E98F2CC63}"/>
                  </a:ext>
                </a:extLst>
              </p:cNvPr>
              <p:cNvSpPr/>
              <p:nvPr/>
            </p:nvSpPr>
            <p:spPr>
              <a:xfrm>
                <a:off x="7090411" y="4618249"/>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27" name="Rectangle 26">
                <a:extLst>
                  <a:ext uri="{FF2B5EF4-FFF2-40B4-BE49-F238E27FC236}">
                    <a16:creationId xmlns:a16="http://schemas.microsoft.com/office/drawing/2014/main" id="{8A86B472-B54E-4262-AF6F-22FAF43F2614}"/>
                  </a:ext>
                </a:extLst>
              </p:cNvPr>
              <p:cNvSpPr/>
              <p:nvPr/>
            </p:nvSpPr>
            <p:spPr>
              <a:xfrm>
                <a:off x="5684399" y="4121359"/>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grpSp>
      </p:grpSp>
      <p:grpSp>
        <p:nvGrpSpPr>
          <p:cNvPr id="32" name="Group 31">
            <a:extLst>
              <a:ext uri="{FF2B5EF4-FFF2-40B4-BE49-F238E27FC236}">
                <a16:creationId xmlns:a16="http://schemas.microsoft.com/office/drawing/2014/main" id="{3485B460-C544-4443-8FE6-228E2252B1C2}"/>
              </a:ext>
            </a:extLst>
          </p:cNvPr>
          <p:cNvGrpSpPr/>
          <p:nvPr/>
        </p:nvGrpSpPr>
        <p:grpSpPr>
          <a:xfrm>
            <a:off x="5684398" y="5106787"/>
            <a:ext cx="5027341" cy="1450693"/>
            <a:chOff x="5684398" y="5106787"/>
            <a:chExt cx="5027341" cy="1450693"/>
          </a:xfrm>
        </p:grpSpPr>
        <p:sp>
          <p:nvSpPr>
            <p:cNvPr id="21" name="Rectangle 20">
              <a:extLst>
                <a:ext uri="{FF2B5EF4-FFF2-40B4-BE49-F238E27FC236}">
                  <a16:creationId xmlns:a16="http://schemas.microsoft.com/office/drawing/2014/main" id="{6B48DFC4-13C7-42C2-8AE9-D436B0F0606D}"/>
                </a:ext>
              </a:extLst>
            </p:cNvPr>
            <p:cNvSpPr/>
            <p:nvPr/>
          </p:nvSpPr>
          <p:spPr>
            <a:xfrm>
              <a:off x="8903039" y="5692168"/>
              <a:ext cx="1808700" cy="369332"/>
            </a:xfrm>
            <a:prstGeom prst="rect">
              <a:avLst/>
            </a:prstGeom>
          </p:spPr>
          <p:txBody>
            <a:bodyPr wrap="none">
              <a:spAutoFit/>
            </a:bodyPr>
            <a:lstStyle/>
            <a:p>
              <a:r>
                <a:rPr lang="en-US" altLang="zh-TW" dirty="0"/>
                <a:t>Tricuspid &gt; Mitral</a:t>
              </a:r>
            </a:p>
          </p:txBody>
        </p:sp>
        <p:grpSp>
          <p:nvGrpSpPr>
            <p:cNvPr id="12" name="Group 11">
              <a:extLst>
                <a:ext uri="{FF2B5EF4-FFF2-40B4-BE49-F238E27FC236}">
                  <a16:creationId xmlns:a16="http://schemas.microsoft.com/office/drawing/2014/main" id="{70FE92DA-4A7E-454C-B862-51363C790C22}"/>
                </a:ext>
              </a:extLst>
            </p:cNvPr>
            <p:cNvGrpSpPr/>
            <p:nvPr/>
          </p:nvGrpSpPr>
          <p:grpSpPr>
            <a:xfrm>
              <a:off x="5684398" y="5106787"/>
              <a:ext cx="750033" cy="1450693"/>
              <a:chOff x="5684398" y="5106787"/>
              <a:chExt cx="750033" cy="1450693"/>
            </a:xfrm>
          </p:grpSpPr>
          <p:sp>
            <p:nvSpPr>
              <p:cNvPr id="28" name="Rectangle 27">
                <a:extLst>
                  <a:ext uri="{FF2B5EF4-FFF2-40B4-BE49-F238E27FC236}">
                    <a16:creationId xmlns:a16="http://schemas.microsoft.com/office/drawing/2014/main" id="{83701157-7C7A-4C0E-94B4-93082BAFAE2D}"/>
                  </a:ext>
                </a:extLst>
              </p:cNvPr>
              <p:cNvSpPr/>
              <p:nvPr/>
            </p:nvSpPr>
            <p:spPr>
              <a:xfrm>
                <a:off x="5684398" y="5106787"/>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29" name="Rectangle 28">
                <a:extLst>
                  <a:ext uri="{FF2B5EF4-FFF2-40B4-BE49-F238E27FC236}">
                    <a16:creationId xmlns:a16="http://schemas.microsoft.com/office/drawing/2014/main" id="{EC057851-3FF2-447F-9B06-9CD625700A8D}"/>
                  </a:ext>
                </a:extLst>
              </p:cNvPr>
              <p:cNvSpPr/>
              <p:nvPr/>
            </p:nvSpPr>
            <p:spPr>
              <a:xfrm>
                <a:off x="5685757" y="5614749"/>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sp>
            <p:nvSpPr>
              <p:cNvPr id="30" name="Rectangle 29">
                <a:extLst>
                  <a:ext uri="{FF2B5EF4-FFF2-40B4-BE49-F238E27FC236}">
                    <a16:creationId xmlns:a16="http://schemas.microsoft.com/office/drawing/2014/main" id="{CC2447D1-5F9E-4C97-A3B1-E1EF7FDC9068}"/>
                  </a:ext>
                </a:extLst>
              </p:cNvPr>
              <p:cNvSpPr/>
              <p:nvPr/>
            </p:nvSpPr>
            <p:spPr>
              <a:xfrm>
                <a:off x="5691916" y="6095815"/>
                <a:ext cx="742515" cy="461665"/>
              </a:xfrm>
              <a:prstGeom prst="rect">
                <a:avLst/>
              </a:prstGeom>
            </p:spPr>
            <p:txBody>
              <a:bodyPr wrap="square">
                <a:spAutoFit/>
              </a:bodyPr>
              <a:lstStyle/>
              <a:p>
                <a:pPr algn="ctr"/>
                <a:r>
                  <a:rPr lang="zh-TW" altLang="en-US" sz="2400" b="1" dirty="0">
                    <a:solidFill>
                      <a:srgbClr val="00B050"/>
                    </a:solidFill>
                    <a:effectLst>
                      <a:outerShdw blurRad="38100" dist="38100" dir="2700000" algn="tl">
                        <a:srgbClr val="000000">
                          <a:alpha val="43137"/>
                        </a:srgbClr>
                      </a:outerShdw>
                    </a:effectLst>
                  </a:rPr>
                  <a:t>√</a:t>
                </a:r>
              </a:p>
            </p:txBody>
          </p:sp>
        </p:grpSp>
      </p:grpSp>
    </p:spTree>
    <p:extLst>
      <p:ext uri="{BB962C8B-B14F-4D97-AF65-F5344CB8AC3E}">
        <p14:creationId xmlns:p14="http://schemas.microsoft.com/office/powerpoint/2010/main" val="279795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childTnLst>
                          </p:cTn>
                        </p:par>
                        <p:par>
                          <p:cTn id="8" fill="hold">
                            <p:stCondLst>
                              <p:cond delay="6000"/>
                            </p:stCondLst>
                            <p:childTnLst>
                              <p:par>
                                <p:cTn id="9" presetID="22" presetClass="entr" presetSubtype="8" fill="hold" nodeType="afterEffect">
                                  <p:stCondLst>
                                    <p:cond delay="500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1000"/>
                                        <p:tgtEl>
                                          <p:spTgt spid="31"/>
                                        </p:tgtEl>
                                      </p:cBhvr>
                                    </p:animEffect>
                                  </p:childTnLst>
                                </p:cTn>
                              </p:par>
                            </p:childTnLst>
                          </p:cTn>
                        </p:par>
                        <p:par>
                          <p:cTn id="12" fill="hold">
                            <p:stCondLst>
                              <p:cond delay="12000"/>
                            </p:stCondLst>
                            <p:childTnLst>
                              <p:par>
                                <p:cTn id="13" presetID="22" presetClass="entr" presetSubtype="8" fill="hold" nodeType="afterEffect">
                                  <p:stCondLst>
                                    <p:cond delay="500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TotalTime>
  <Words>657</Words>
  <Application>Microsoft Office PowerPoint</Application>
  <PresentationFormat>Widescreen</PresentationFormat>
  <Paragraphs>113</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dc:creator>
  <cp:lastModifiedBy>Denise</cp:lastModifiedBy>
  <cp:revision>119</cp:revision>
  <dcterms:created xsi:type="dcterms:W3CDTF">2020-09-04T13:57:11Z</dcterms:created>
  <dcterms:modified xsi:type="dcterms:W3CDTF">2021-03-06T04:21:30Z</dcterms:modified>
</cp:coreProperties>
</file>